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63" r:id="rId6"/>
    <p:sldId id="1423" r:id="rId7"/>
    <p:sldId id="264" r:id="rId8"/>
    <p:sldId id="257" r:id="rId9"/>
    <p:sldId id="261" r:id="rId10"/>
    <p:sldId id="265" r:id="rId11"/>
    <p:sldId id="259" r:id="rId12"/>
    <p:sldId id="260" r:id="rId13"/>
    <p:sldId id="267" r:id="rId14"/>
    <p:sldId id="262" r:id="rId15"/>
    <p:sldId id="1424"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7A0356-0D7D-9A91-1BCB-2CB9FE686C60}" name="Elizabeth Gentile" initials="EG" userId="S::Elizabeth.Gentile@erg.com::37366101-5c7f-4acf-b156-ed11caebce77" providerId="AD"/>
  <p188:author id="{D5B0CF57-EDE0-427A-FFA0-069558DB3365}" name="Deja Curtis" initials="DC" userId="S::Deja.Curtis@erg.com::ee7c90d2-5c78-4ab1-a216-2565717761f6" providerId="AD"/>
  <p188:author id="{46A7E769-C5CC-7E3C-B1E9-5FE0878C7DB6}" name="Shanika Amarakoon" initials="SA" userId="S::Shanika.Amarakoon@erg.com::63b85196-68de-466c-989e-9116d6d8c3a6" providerId="AD"/>
  <p188:author id="{357DD1B7-5BF0-D370-6B27-842DAAA9D56C}" name="Jill Lucy" initials="JL" userId="S::Jill.Lucy@erg.com::cce06166-3244-4cef-838e-e052d7e2f3d6" providerId="AD"/>
  <p188:author id="{D47F65BC-2999-6975-9807-E7BCD732CE98}" name="Sara Bossenbroek" initials="SB" userId="S::Sara.Bossenbroek@erg.com::82b3d676-b10b-413f-ba5b-4eba2376c4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6" autoAdjust="0"/>
    <p:restoredTop sz="96163" autoAdjust="0"/>
  </p:normalViewPr>
  <p:slideViewPr>
    <p:cSldViewPr snapToGrid="0">
      <p:cViewPr varScale="1">
        <p:scale>
          <a:sx n="104" d="100"/>
          <a:sy n="104" d="100"/>
        </p:scale>
        <p:origin x="1146" y="9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8EC91-71E0-4651-990B-D0BCFA00D165}" type="doc">
      <dgm:prSet loTypeId="urn:microsoft.com/office/officeart/2005/8/layout/pyramid3" loCatId="pyramid" qsTypeId="urn:microsoft.com/office/officeart/2005/8/quickstyle/simple1" qsCatId="simple" csTypeId="urn:microsoft.com/office/officeart/2005/8/colors/accent5_4" csCatId="accent5" phldr="1"/>
      <dgm:spPr/>
    </dgm:pt>
    <dgm:pt modelId="{F653C644-3E1A-4CCE-B8D8-87B2C435D580}">
      <dgm:prSet phldrT="[Text]" custT="1"/>
      <dgm:spPr>
        <a:solidFill>
          <a:schemeClr val="accent1">
            <a:lumMod val="75000"/>
          </a:schemeClr>
        </a:solidFill>
      </dgm:spPr>
      <dgm:t>
        <a:bodyPr/>
        <a:lstStyle/>
        <a:p>
          <a:r>
            <a:rPr lang="en-US" sz="1700" b="1" dirty="0">
              <a:solidFill>
                <a:schemeClr val="bg2"/>
              </a:solidFill>
              <a:latin typeface="Proxima Nova"/>
              <a:cs typeface="Arial" panose="020B0604020202020204" pitchFamily="34" charset="0"/>
            </a:rPr>
            <a:t>Effluent Limitations Guidelines (ELG)</a:t>
          </a:r>
          <a:r>
            <a:rPr lang="en-US" sz="1700" dirty="0">
              <a:solidFill>
                <a:schemeClr val="bg2"/>
              </a:solidFill>
              <a:latin typeface="Proxima Nova"/>
              <a:cs typeface="Arial" panose="020B0604020202020204" pitchFamily="34" charset="0"/>
            </a:rPr>
            <a:t> sets national laws (regulations) to limit pollution into surface waters–like lakes, rivers, and streams–from industrial sources.  </a:t>
          </a:r>
          <a:endParaRPr lang="en-US" sz="1700" dirty="0">
            <a:solidFill>
              <a:schemeClr val="bg2"/>
            </a:solidFill>
          </a:endParaRPr>
        </a:p>
      </dgm:t>
    </dgm:pt>
    <dgm:pt modelId="{2EEEE3EF-F3C7-4709-9DF2-D2B3873B6A95}" type="parTrans" cxnId="{2EEE4C31-C8B9-4F00-9693-A6816E380216}">
      <dgm:prSet/>
      <dgm:spPr/>
      <dgm:t>
        <a:bodyPr/>
        <a:lstStyle/>
        <a:p>
          <a:endParaRPr lang="en-US"/>
        </a:p>
      </dgm:t>
    </dgm:pt>
    <dgm:pt modelId="{F73485E6-2B26-4AAA-8401-E142975A7C53}" type="sibTrans" cxnId="{2EEE4C31-C8B9-4F00-9693-A6816E380216}">
      <dgm:prSet/>
      <dgm:spPr/>
      <dgm:t>
        <a:bodyPr/>
        <a:lstStyle/>
        <a:p>
          <a:endParaRPr lang="en-US"/>
        </a:p>
      </dgm:t>
    </dgm:pt>
    <dgm:pt modelId="{875B03B3-0814-4D8E-B8CF-1B70CD03D66D}">
      <dgm:prSet phldrT="[Text]" custT="1"/>
      <dgm:spPr/>
      <dgm:t>
        <a:bodyPr/>
        <a:lstStyle/>
        <a:p>
          <a:r>
            <a:rPr lang="en-US" sz="1700" b="1" dirty="0">
              <a:solidFill>
                <a:srgbClr val="0070C0"/>
              </a:solidFill>
              <a:latin typeface="Proxima Nova"/>
              <a:cs typeface="Arial" panose="020B0604020202020204" pitchFamily="34" charset="0"/>
            </a:rPr>
            <a:t>Steam Electric ELG </a:t>
          </a:r>
          <a:r>
            <a:rPr lang="en-US" sz="1700" dirty="0">
              <a:latin typeface="Proxima Nova"/>
              <a:cs typeface="Arial" panose="020B0604020202020204" pitchFamily="34" charset="0"/>
            </a:rPr>
            <a:t>sets standards for cleaning polluted water from power plants that use coal to produce electricity.</a:t>
          </a:r>
          <a:endParaRPr lang="en-US" sz="1700" dirty="0"/>
        </a:p>
      </dgm:t>
    </dgm:pt>
    <dgm:pt modelId="{4AF1F8A8-318E-4335-84DC-2807E935E15F}" type="parTrans" cxnId="{01053CA1-0ECE-4099-B68F-0578F965E639}">
      <dgm:prSet/>
      <dgm:spPr/>
      <dgm:t>
        <a:bodyPr/>
        <a:lstStyle/>
        <a:p>
          <a:endParaRPr lang="en-US"/>
        </a:p>
      </dgm:t>
    </dgm:pt>
    <dgm:pt modelId="{06639269-0EAC-41CE-9085-C02C7D14D228}" type="sibTrans" cxnId="{01053CA1-0ECE-4099-B68F-0578F965E639}">
      <dgm:prSet/>
      <dgm:spPr/>
      <dgm:t>
        <a:bodyPr/>
        <a:lstStyle/>
        <a:p>
          <a:endParaRPr lang="en-US"/>
        </a:p>
      </dgm:t>
    </dgm:pt>
    <dgm:pt modelId="{9240C1FB-A43E-4E76-A1B4-78904D80F2FA}">
      <dgm:prSet phldrT="[Text]" custT="1"/>
      <dgm:spPr>
        <a:solidFill>
          <a:schemeClr val="accent1">
            <a:lumMod val="20000"/>
            <a:lumOff val="80000"/>
          </a:schemeClr>
        </a:solidFill>
      </dgm:spPr>
      <dgm:t>
        <a:bodyPr tIns="137160" anchor="t" anchorCtr="0"/>
        <a:lstStyle/>
        <a:p>
          <a:pPr>
            <a:spcAft>
              <a:spcPts val="0"/>
            </a:spcAft>
          </a:pPr>
          <a:r>
            <a:rPr lang="en-US" sz="1700" b="1" dirty="0">
              <a:solidFill>
                <a:schemeClr val="accent1">
                  <a:lumMod val="75000"/>
                </a:schemeClr>
              </a:solidFill>
              <a:latin typeface="Proxima Nova"/>
            </a:rPr>
            <a:t>Supplemental</a:t>
          </a:r>
        </a:p>
        <a:p>
          <a:pPr>
            <a:spcAft>
              <a:spcPts val="0"/>
            </a:spcAft>
          </a:pPr>
          <a:r>
            <a:rPr lang="en-US" sz="1700" b="1" dirty="0">
              <a:solidFill>
                <a:schemeClr val="accent1">
                  <a:lumMod val="75000"/>
                </a:schemeClr>
              </a:solidFill>
              <a:latin typeface="Proxima Nova"/>
            </a:rPr>
            <a:t>Steam</a:t>
          </a:r>
        </a:p>
        <a:p>
          <a:pPr>
            <a:spcAft>
              <a:spcPts val="0"/>
            </a:spcAft>
          </a:pPr>
          <a:r>
            <a:rPr lang="en-US" sz="1700" b="1" dirty="0">
              <a:solidFill>
                <a:schemeClr val="accent1">
                  <a:lumMod val="75000"/>
                </a:schemeClr>
              </a:solidFill>
              <a:latin typeface="Proxima Nova"/>
            </a:rPr>
            <a:t>Electric</a:t>
          </a:r>
        </a:p>
        <a:p>
          <a:pPr>
            <a:spcAft>
              <a:spcPts val="0"/>
            </a:spcAft>
          </a:pPr>
          <a:r>
            <a:rPr lang="en-US" sz="1700" b="1" dirty="0">
              <a:solidFill>
                <a:schemeClr val="accent1">
                  <a:lumMod val="75000"/>
                </a:schemeClr>
              </a:solidFill>
              <a:latin typeface="Proxima Nova"/>
            </a:rPr>
            <a:t>Rule</a:t>
          </a:r>
        </a:p>
      </dgm:t>
    </dgm:pt>
    <dgm:pt modelId="{68D901B2-04FC-4D6E-BD7B-9BC7C10B3F1D}" type="parTrans" cxnId="{B6A4917F-3BED-4021-8593-1D49DE627086}">
      <dgm:prSet/>
      <dgm:spPr/>
      <dgm:t>
        <a:bodyPr/>
        <a:lstStyle/>
        <a:p>
          <a:endParaRPr lang="en-US"/>
        </a:p>
      </dgm:t>
    </dgm:pt>
    <dgm:pt modelId="{868B486B-99B6-4218-9C26-E5D914C1F14E}" type="sibTrans" cxnId="{B6A4917F-3BED-4021-8593-1D49DE627086}">
      <dgm:prSet/>
      <dgm:spPr/>
      <dgm:t>
        <a:bodyPr/>
        <a:lstStyle/>
        <a:p>
          <a:endParaRPr lang="en-US"/>
        </a:p>
      </dgm:t>
    </dgm:pt>
    <dgm:pt modelId="{5C92255B-704D-4E3A-BA17-69C65698CF71}" type="pres">
      <dgm:prSet presAssocID="{CB18EC91-71E0-4651-990B-D0BCFA00D165}" presName="Name0" presStyleCnt="0">
        <dgm:presLayoutVars>
          <dgm:dir/>
          <dgm:animLvl val="lvl"/>
          <dgm:resizeHandles val="exact"/>
        </dgm:presLayoutVars>
      </dgm:prSet>
      <dgm:spPr/>
    </dgm:pt>
    <dgm:pt modelId="{7A58D918-B9EA-4CEC-A44B-5648A1FEB311}" type="pres">
      <dgm:prSet presAssocID="{F653C644-3E1A-4CCE-B8D8-87B2C435D580}" presName="Name8" presStyleCnt="0"/>
      <dgm:spPr/>
    </dgm:pt>
    <dgm:pt modelId="{7249340C-099E-4D28-ABB9-22300BD1A673}" type="pres">
      <dgm:prSet presAssocID="{F653C644-3E1A-4CCE-B8D8-87B2C435D580}" presName="level" presStyleLbl="node1" presStyleIdx="0" presStyleCnt="3" custScaleY="45080" custLinFactNeighborX="38907">
        <dgm:presLayoutVars>
          <dgm:chMax val="1"/>
          <dgm:bulletEnabled val="1"/>
        </dgm:presLayoutVars>
      </dgm:prSet>
      <dgm:spPr/>
    </dgm:pt>
    <dgm:pt modelId="{4D45BB25-EC8D-41A8-87A8-CE0CEC1D528E}" type="pres">
      <dgm:prSet presAssocID="{F653C644-3E1A-4CCE-B8D8-87B2C435D580}" presName="levelTx" presStyleLbl="revTx" presStyleIdx="0" presStyleCnt="0">
        <dgm:presLayoutVars>
          <dgm:chMax val="1"/>
          <dgm:bulletEnabled val="1"/>
        </dgm:presLayoutVars>
      </dgm:prSet>
      <dgm:spPr/>
    </dgm:pt>
    <dgm:pt modelId="{957C0902-19E0-42F9-9941-E47B550480F5}" type="pres">
      <dgm:prSet presAssocID="{875B03B3-0814-4D8E-B8CF-1B70CD03D66D}" presName="Name8" presStyleCnt="0"/>
      <dgm:spPr/>
    </dgm:pt>
    <dgm:pt modelId="{5252F20B-9901-44C8-A60E-492BAA537354}" type="pres">
      <dgm:prSet presAssocID="{875B03B3-0814-4D8E-B8CF-1B70CD03D66D}" presName="level" presStyleLbl="node1" presStyleIdx="1" presStyleCnt="3" custScaleX="100324" custScaleY="46144">
        <dgm:presLayoutVars>
          <dgm:chMax val="1"/>
          <dgm:bulletEnabled val="1"/>
        </dgm:presLayoutVars>
      </dgm:prSet>
      <dgm:spPr/>
    </dgm:pt>
    <dgm:pt modelId="{2439EB7D-7C0C-4EAF-A4EF-29827AB84A62}" type="pres">
      <dgm:prSet presAssocID="{875B03B3-0814-4D8E-B8CF-1B70CD03D66D}" presName="levelTx" presStyleLbl="revTx" presStyleIdx="0" presStyleCnt="0">
        <dgm:presLayoutVars>
          <dgm:chMax val="1"/>
          <dgm:bulletEnabled val="1"/>
        </dgm:presLayoutVars>
      </dgm:prSet>
      <dgm:spPr/>
    </dgm:pt>
    <dgm:pt modelId="{5515AE3C-558A-4658-8D78-AD46CFEDBE44}" type="pres">
      <dgm:prSet presAssocID="{9240C1FB-A43E-4E76-A1B4-78904D80F2FA}" presName="Name8" presStyleCnt="0"/>
      <dgm:spPr/>
    </dgm:pt>
    <dgm:pt modelId="{74EB64C0-3875-4C74-A2E6-C04E41B68A17}" type="pres">
      <dgm:prSet presAssocID="{9240C1FB-A43E-4E76-A1B4-78904D80F2FA}" presName="level" presStyleLbl="node1" presStyleIdx="2" presStyleCnt="3" custScaleX="101506" custScaleY="45857">
        <dgm:presLayoutVars>
          <dgm:chMax val="1"/>
          <dgm:bulletEnabled val="1"/>
        </dgm:presLayoutVars>
      </dgm:prSet>
      <dgm:spPr/>
    </dgm:pt>
    <dgm:pt modelId="{4F475DD2-DCD6-4C35-8D58-44D042189760}" type="pres">
      <dgm:prSet presAssocID="{9240C1FB-A43E-4E76-A1B4-78904D80F2FA}" presName="levelTx" presStyleLbl="revTx" presStyleIdx="0" presStyleCnt="0">
        <dgm:presLayoutVars>
          <dgm:chMax val="1"/>
          <dgm:bulletEnabled val="1"/>
        </dgm:presLayoutVars>
      </dgm:prSet>
      <dgm:spPr/>
    </dgm:pt>
  </dgm:ptLst>
  <dgm:cxnLst>
    <dgm:cxn modelId="{4BD0F319-22B5-428E-9AC5-C97AFEEDCD46}" type="presOf" srcId="{CB18EC91-71E0-4651-990B-D0BCFA00D165}" destId="{5C92255B-704D-4E3A-BA17-69C65698CF71}" srcOrd="0" destOrd="0" presId="urn:microsoft.com/office/officeart/2005/8/layout/pyramid3"/>
    <dgm:cxn modelId="{5C6B9126-DC7B-457A-87E2-754EEF7D047C}" type="presOf" srcId="{F653C644-3E1A-4CCE-B8D8-87B2C435D580}" destId="{7249340C-099E-4D28-ABB9-22300BD1A673}" srcOrd="0" destOrd="0" presId="urn:microsoft.com/office/officeart/2005/8/layout/pyramid3"/>
    <dgm:cxn modelId="{2EEE4C31-C8B9-4F00-9693-A6816E380216}" srcId="{CB18EC91-71E0-4651-990B-D0BCFA00D165}" destId="{F653C644-3E1A-4CCE-B8D8-87B2C435D580}" srcOrd="0" destOrd="0" parTransId="{2EEEE3EF-F3C7-4709-9DF2-D2B3873B6A95}" sibTransId="{F73485E6-2B26-4AAA-8401-E142975A7C53}"/>
    <dgm:cxn modelId="{02421C33-682A-4357-81F9-BBE25009A244}" type="presOf" srcId="{F653C644-3E1A-4CCE-B8D8-87B2C435D580}" destId="{4D45BB25-EC8D-41A8-87A8-CE0CEC1D528E}" srcOrd="1" destOrd="0" presId="urn:microsoft.com/office/officeart/2005/8/layout/pyramid3"/>
    <dgm:cxn modelId="{546B8B73-80C6-44D2-B2BD-EB19CB98B7EA}" type="presOf" srcId="{9240C1FB-A43E-4E76-A1B4-78904D80F2FA}" destId="{74EB64C0-3875-4C74-A2E6-C04E41B68A17}" srcOrd="0" destOrd="0" presId="urn:microsoft.com/office/officeart/2005/8/layout/pyramid3"/>
    <dgm:cxn modelId="{8BBF5C74-6AE4-473E-9013-9E8F952ACB53}" type="presOf" srcId="{875B03B3-0814-4D8E-B8CF-1B70CD03D66D}" destId="{5252F20B-9901-44C8-A60E-492BAA537354}" srcOrd="0" destOrd="0" presId="urn:microsoft.com/office/officeart/2005/8/layout/pyramid3"/>
    <dgm:cxn modelId="{B6A4917F-3BED-4021-8593-1D49DE627086}" srcId="{CB18EC91-71E0-4651-990B-D0BCFA00D165}" destId="{9240C1FB-A43E-4E76-A1B4-78904D80F2FA}" srcOrd="2" destOrd="0" parTransId="{68D901B2-04FC-4D6E-BD7B-9BC7C10B3F1D}" sibTransId="{868B486B-99B6-4218-9C26-E5D914C1F14E}"/>
    <dgm:cxn modelId="{816A2CA0-1C88-4FCE-B7B6-B6A248523669}" type="presOf" srcId="{875B03B3-0814-4D8E-B8CF-1B70CD03D66D}" destId="{2439EB7D-7C0C-4EAF-A4EF-29827AB84A62}" srcOrd="1" destOrd="0" presId="urn:microsoft.com/office/officeart/2005/8/layout/pyramid3"/>
    <dgm:cxn modelId="{01053CA1-0ECE-4099-B68F-0578F965E639}" srcId="{CB18EC91-71E0-4651-990B-D0BCFA00D165}" destId="{875B03B3-0814-4D8E-B8CF-1B70CD03D66D}" srcOrd="1" destOrd="0" parTransId="{4AF1F8A8-318E-4335-84DC-2807E935E15F}" sibTransId="{06639269-0EAC-41CE-9085-C02C7D14D228}"/>
    <dgm:cxn modelId="{AD0DC4D4-AE78-4AEF-973F-59B805B4D21E}" type="presOf" srcId="{9240C1FB-A43E-4E76-A1B4-78904D80F2FA}" destId="{4F475DD2-DCD6-4C35-8D58-44D042189760}" srcOrd="1" destOrd="0" presId="urn:microsoft.com/office/officeart/2005/8/layout/pyramid3"/>
    <dgm:cxn modelId="{41755FF7-F6AD-4CA4-A0B0-E40C860B0719}" type="presParOf" srcId="{5C92255B-704D-4E3A-BA17-69C65698CF71}" destId="{7A58D918-B9EA-4CEC-A44B-5648A1FEB311}" srcOrd="0" destOrd="0" presId="urn:microsoft.com/office/officeart/2005/8/layout/pyramid3"/>
    <dgm:cxn modelId="{21735A6D-78BD-4A20-9A97-32C5E4F24209}" type="presParOf" srcId="{7A58D918-B9EA-4CEC-A44B-5648A1FEB311}" destId="{7249340C-099E-4D28-ABB9-22300BD1A673}" srcOrd="0" destOrd="0" presId="urn:microsoft.com/office/officeart/2005/8/layout/pyramid3"/>
    <dgm:cxn modelId="{8EEBD91D-5BFF-437C-8557-036B7121D7E0}" type="presParOf" srcId="{7A58D918-B9EA-4CEC-A44B-5648A1FEB311}" destId="{4D45BB25-EC8D-41A8-87A8-CE0CEC1D528E}" srcOrd="1" destOrd="0" presId="urn:microsoft.com/office/officeart/2005/8/layout/pyramid3"/>
    <dgm:cxn modelId="{453A5AE2-F111-41B7-A9F0-B70E0E89B2F0}" type="presParOf" srcId="{5C92255B-704D-4E3A-BA17-69C65698CF71}" destId="{957C0902-19E0-42F9-9941-E47B550480F5}" srcOrd="1" destOrd="0" presId="urn:microsoft.com/office/officeart/2005/8/layout/pyramid3"/>
    <dgm:cxn modelId="{5FFB5128-3E68-4949-97F4-C6D048FA34DE}" type="presParOf" srcId="{957C0902-19E0-42F9-9941-E47B550480F5}" destId="{5252F20B-9901-44C8-A60E-492BAA537354}" srcOrd="0" destOrd="0" presId="urn:microsoft.com/office/officeart/2005/8/layout/pyramid3"/>
    <dgm:cxn modelId="{23F36A88-8590-4AFB-B848-35E54A093D93}" type="presParOf" srcId="{957C0902-19E0-42F9-9941-E47B550480F5}" destId="{2439EB7D-7C0C-4EAF-A4EF-29827AB84A62}" srcOrd="1" destOrd="0" presId="urn:microsoft.com/office/officeart/2005/8/layout/pyramid3"/>
    <dgm:cxn modelId="{E4C3CBD0-95FF-42A0-8550-FD6EF554AF34}" type="presParOf" srcId="{5C92255B-704D-4E3A-BA17-69C65698CF71}" destId="{5515AE3C-558A-4658-8D78-AD46CFEDBE44}" srcOrd="2" destOrd="0" presId="urn:microsoft.com/office/officeart/2005/8/layout/pyramid3"/>
    <dgm:cxn modelId="{0F9FA25A-641D-423F-8A45-037DBC3F7DEE}" type="presParOf" srcId="{5515AE3C-558A-4658-8D78-AD46CFEDBE44}" destId="{74EB64C0-3875-4C74-A2E6-C04E41B68A17}" srcOrd="0" destOrd="0" presId="urn:microsoft.com/office/officeart/2005/8/layout/pyramid3"/>
    <dgm:cxn modelId="{C55163EE-9DAE-4BD6-A98E-4EDA6F5E7380}" type="presParOf" srcId="{5515AE3C-558A-4658-8D78-AD46CFEDBE44}" destId="{4F475DD2-DCD6-4C35-8D58-44D042189760}"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9340C-099E-4D28-ABB9-22300BD1A673}">
      <dsp:nvSpPr>
        <dsp:cNvPr id="0" name=""/>
        <dsp:cNvSpPr/>
      </dsp:nvSpPr>
      <dsp:spPr>
        <a:xfrm rot="10800000">
          <a:off x="0" y="0"/>
          <a:ext cx="5980612" cy="1503532"/>
        </a:xfrm>
        <a:prstGeom prst="trapezoid">
          <a:avLst>
            <a:gd name="adj" fmla="val 65405"/>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2"/>
              </a:solidFill>
              <a:latin typeface="Proxima Nova"/>
              <a:cs typeface="Arial" panose="020B0604020202020204" pitchFamily="34" charset="0"/>
            </a:rPr>
            <a:t>Effluent Limitations Guidelines (ELG)</a:t>
          </a:r>
          <a:r>
            <a:rPr lang="en-US" sz="1700" kern="1200" dirty="0">
              <a:solidFill>
                <a:schemeClr val="bg2"/>
              </a:solidFill>
              <a:latin typeface="Proxima Nova"/>
              <a:cs typeface="Arial" panose="020B0604020202020204" pitchFamily="34" charset="0"/>
            </a:rPr>
            <a:t> sets national laws (regulations) to limit pollution into surface waters–like lakes, rivers, and streams–from industrial sources.  </a:t>
          </a:r>
          <a:endParaRPr lang="en-US" sz="1700" kern="1200" dirty="0">
            <a:solidFill>
              <a:schemeClr val="bg2"/>
            </a:solidFill>
          </a:endParaRPr>
        </a:p>
      </dsp:txBody>
      <dsp:txXfrm rot="-10800000">
        <a:off x="1046607" y="0"/>
        <a:ext cx="3887397" cy="1503532"/>
      </dsp:txXfrm>
    </dsp:sp>
    <dsp:sp modelId="{5252F20B-9901-44C8-A60E-492BAA537354}">
      <dsp:nvSpPr>
        <dsp:cNvPr id="0" name=""/>
        <dsp:cNvSpPr/>
      </dsp:nvSpPr>
      <dsp:spPr>
        <a:xfrm rot="10800000">
          <a:off x="976879" y="1503532"/>
          <a:ext cx="4026852" cy="1539019"/>
        </a:xfrm>
        <a:prstGeom prst="trapezoid">
          <a:avLst>
            <a:gd name="adj" fmla="val 65405"/>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70C0"/>
              </a:solidFill>
              <a:latin typeface="Proxima Nova"/>
              <a:cs typeface="Arial" panose="020B0604020202020204" pitchFamily="34" charset="0"/>
            </a:rPr>
            <a:t>Steam Electric ELG </a:t>
          </a:r>
          <a:r>
            <a:rPr lang="en-US" sz="1700" kern="1200" dirty="0">
              <a:latin typeface="Proxima Nova"/>
              <a:cs typeface="Arial" panose="020B0604020202020204" pitchFamily="34" charset="0"/>
            </a:rPr>
            <a:t>sets standards for cleaning polluted water from power plants that use coal to produce electricity.</a:t>
          </a:r>
          <a:endParaRPr lang="en-US" sz="1700" kern="1200" dirty="0"/>
        </a:p>
      </dsp:txBody>
      <dsp:txXfrm rot="-10800000">
        <a:off x="1681578" y="1503532"/>
        <a:ext cx="2617454" cy="1539019"/>
      </dsp:txXfrm>
    </dsp:sp>
    <dsp:sp modelId="{74EB64C0-3875-4C74-A2E6-C04E41B68A17}">
      <dsp:nvSpPr>
        <dsp:cNvPr id="0" name=""/>
        <dsp:cNvSpPr/>
      </dsp:nvSpPr>
      <dsp:spPr>
        <a:xfrm rot="10800000">
          <a:off x="1974909" y="3042551"/>
          <a:ext cx="2030793" cy="1529447"/>
        </a:xfrm>
        <a:prstGeom prst="trapezoid">
          <a:avLst>
            <a:gd name="adj" fmla="val 65405"/>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37160" rIns="21590" bIns="21590" numCol="1" spcCol="1270" anchor="t" anchorCtr="0">
          <a:noAutofit/>
        </a:bodyPr>
        <a:lstStyle/>
        <a:p>
          <a:pPr marL="0" lvl="0" indent="0" algn="ctr" defTabSz="755650">
            <a:lnSpc>
              <a:spcPct val="90000"/>
            </a:lnSpc>
            <a:spcBef>
              <a:spcPct val="0"/>
            </a:spcBef>
            <a:spcAft>
              <a:spcPts val="0"/>
            </a:spcAft>
            <a:buNone/>
          </a:pPr>
          <a:r>
            <a:rPr lang="en-US" sz="1700" b="1" kern="1200" dirty="0">
              <a:solidFill>
                <a:schemeClr val="accent1">
                  <a:lumMod val="75000"/>
                </a:schemeClr>
              </a:solidFill>
              <a:latin typeface="Proxima Nova"/>
            </a:rPr>
            <a:t>Supplemental</a:t>
          </a:r>
        </a:p>
        <a:p>
          <a:pPr marL="0" lvl="0" indent="0" algn="ctr" defTabSz="755650">
            <a:lnSpc>
              <a:spcPct val="90000"/>
            </a:lnSpc>
            <a:spcBef>
              <a:spcPct val="0"/>
            </a:spcBef>
            <a:spcAft>
              <a:spcPts val="0"/>
            </a:spcAft>
            <a:buNone/>
          </a:pPr>
          <a:r>
            <a:rPr lang="en-US" sz="1700" b="1" kern="1200" dirty="0">
              <a:solidFill>
                <a:schemeClr val="accent1">
                  <a:lumMod val="75000"/>
                </a:schemeClr>
              </a:solidFill>
              <a:latin typeface="Proxima Nova"/>
            </a:rPr>
            <a:t>Steam</a:t>
          </a:r>
        </a:p>
        <a:p>
          <a:pPr marL="0" lvl="0" indent="0" algn="ctr" defTabSz="755650">
            <a:lnSpc>
              <a:spcPct val="90000"/>
            </a:lnSpc>
            <a:spcBef>
              <a:spcPct val="0"/>
            </a:spcBef>
            <a:spcAft>
              <a:spcPts val="0"/>
            </a:spcAft>
            <a:buNone/>
          </a:pPr>
          <a:r>
            <a:rPr lang="en-US" sz="1700" b="1" kern="1200" dirty="0">
              <a:solidFill>
                <a:schemeClr val="accent1">
                  <a:lumMod val="75000"/>
                </a:schemeClr>
              </a:solidFill>
              <a:latin typeface="Proxima Nova"/>
            </a:rPr>
            <a:t>Electric</a:t>
          </a:r>
        </a:p>
        <a:p>
          <a:pPr marL="0" lvl="0" indent="0" algn="ctr" defTabSz="755650">
            <a:lnSpc>
              <a:spcPct val="90000"/>
            </a:lnSpc>
            <a:spcBef>
              <a:spcPct val="0"/>
            </a:spcBef>
            <a:spcAft>
              <a:spcPts val="0"/>
            </a:spcAft>
            <a:buNone/>
          </a:pPr>
          <a:r>
            <a:rPr lang="en-US" sz="1700" b="1" kern="1200" dirty="0">
              <a:solidFill>
                <a:schemeClr val="accent1">
                  <a:lumMod val="75000"/>
                </a:schemeClr>
              </a:solidFill>
              <a:latin typeface="Proxima Nova"/>
            </a:rPr>
            <a:t>Rule</a:t>
          </a:r>
        </a:p>
      </dsp:txBody>
      <dsp:txXfrm rot="-10800000">
        <a:off x="1974909" y="3042551"/>
        <a:ext cx="2030793" cy="15294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8F875-A65A-4A10-9293-2503D8E0F07F}"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1B375-1C2B-46E3-8CC4-2F9A67868DF4}" type="slidenum">
              <a:rPr lang="en-US" smtClean="0"/>
              <a:t>‹#›</a:t>
            </a:fld>
            <a:endParaRPr lang="en-US"/>
          </a:p>
        </p:txBody>
      </p:sp>
    </p:spTree>
    <p:extLst>
      <p:ext uri="{BB962C8B-B14F-4D97-AF65-F5344CB8AC3E}">
        <p14:creationId xmlns:p14="http://schemas.microsoft.com/office/powerpoint/2010/main" val="307162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1B375-1C2B-46E3-8CC4-2F9A67868DF4}" type="slidenum">
              <a:rPr lang="en-US" smtClean="0"/>
              <a:t>6</a:t>
            </a:fld>
            <a:endParaRPr lang="en-US"/>
          </a:p>
        </p:txBody>
      </p:sp>
    </p:spTree>
    <p:extLst>
      <p:ext uri="{BB962C8B-B14F-4D97-AF65-F5344CB8AC3E}">
        <p14:creationId xmlns:p14="http://schemas.microsoft.com/office/powerpoint/2010/main" val="314963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7F1B375-1C2B-46E3-8CC4-2F9A67868DF4}" type="slidenum">
              <a:rPr lang="en-US" smtClean="0"/>
              <a:t>7</a:t>
            </a:fld>
            <a:endParaRPr lang="en-US"/>
          </a:p>
        </p:txBody>
      </p:sp>
    </p:spTree>
    <p:extLst>
      <p:ext uri="{BB962C8B-B14F-4D97-AF65-F5344CB8AC3E}">
        <p14:creationId xmlns:p14="http://schemas.microsoft.com/office/powerpoint/2010/main" val="75251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1B375-1C2B-46E3-8CC4-2F9A67868DF4}" type="slidenum">
              <a:rPr lang="en-US" smtClean="0"/>
              <a:t>8</a:t>
            </a:fld>
            <a:endParaRPr lang="en-US"/>
          </a:p>
        </p:txBody>
      </p:sp>
    </p:spTree>
    <p:extLst>
      <p:ext uri="{BB962C8B-B14F-4D97-AF65-F5344CB8AC3E}">
        <p14:creationId xmlns:p14="http://schemas.microsoft.com/office/powerpoint/2010/main" val="103802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1B375-1C2B-46E3-8CC4-2F9A67868DF4}" type="slidenum">
              <a:rPr lang="en-US" smtClean="0"/>
              <a:t>9</a:t>
            </a:fld>
            <a:endParaRPr lang="en-US"/>
          </a:p>
        </p:txBody>
      </p:sp>
    </p:spTree>
    <p:extLst>
      <p:ext uri="{BB962C8B-B14F-4D97-AF65-F5344CB8AC3E}">
        <p14:creationId xmlns:p14="http://schemas.microsoft.com/office/powerpoint/2010/main" val="147315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1B375-1C2B-46E3-8CC4-2F9A67868DF4}" type="slidenum">
              <a:rPr lang="en-US" smtClean="0"/>
              <a:t>10</a:t>
            </a:fld>
            <a:endParaRPr lang="en-US"/>
          </a:p>
        </p:txBody>
      </p:sp>
    </p:spTree>
    <p:extLst>
      <p:ext uri="{BB962C8B-B14F-4D97-AF65-F5344CB8AC3E}">
        <p14:creationId xmlns:p14="http://schemas.microsoft.com/office/powerpoint/2010/main" val="44992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1B375-1C2B-46E3-8CC4-2F9A67868DF4}" type="slidenum">
              <a:rPr lang="en-US" smtClean="0"/>
              <a:t>12</a:t>
            </a:fld>
            <a:endParaRPr lang="en-US"/>
          </a:p>
        </p:txBody>
      </p:sp>
    </p:spTree>
    <p:extLst>
      <p:ext uri="{BB962C8B-B14F-4D97-AF65-F5344CB8AC3E}">
        <p14:creationId xmlns:p14="http://schemas.microsoft.com/office/powerpoint/2010/main" val="181409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1B375-1C2B-46E3-8CC4-2F9A67868DF4}" type="slidenum">
              <a:rPr lang="en-US" smtClean="0"/>
              <a:t>13</a:t>
            </a:fld>
            <a:endParaRPr lang="en-US"/>
          </a:p>
        </p:txBody>
      </p:sp>
    </p:spTree>
    <p:extLst>
      <p:ext uri="{BB962C8B-B14F-4D97-AF65-F5344CB8AC3E}">
        <p14:creationId xmlns:p14="http://schemas.microsoft.com/office/powerpoint/2010/main" val="331694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1B375-1C2B-46E3-8CC4-2F9A67868DF4}" type="slidenum">
              <a:rPr lang="en-US" smtClean="0"/>
              <a:t>14</a:t>
            </a:fld>
            <a:endParaRPr lang="en-US"/>
          </a:p>
        </p:txBody>
      </p:sp>
    </p:spTree>
    <p:extLst>
      <p:ext uri="{BB962C8B-B14F-4D97-AF65-F5344CB8AC3E}">
        <p14:creationId xmlns:p14="http://schemas.microsoft.com/office/powerpoint/2010/main" val="343273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231A-2A35-4D0A-971D-FF2E4D0FA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465AB3-568D-4E56-BFC8-EC572B60C0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3930D6-9255-4A72-8F72-723A03A2667A}"/>
              </a:ext>
            </a:extLst>
          </p:cNvPr>
          <p:cNvSpPr>
            <a:spLocks noGrp="1"/>
          </p:cNvSpPr>
          <p:nvPr>
            <p:ph type="dt" sz="half" idx="10"/>
          </p:nvPr>
        </p:nvSpPr>
        <p:spPr/>
        <p:txBody>
          <a:bodyPr/>
          <a:lstStyle/>
          <a:p>
            <a:fld id="{7836538E-B8DC-4273-895F-6C14E1B87B32}" type="datetime1">
              <a:rPr lang="en-US" smtClean="0"/>
              <a:t>5/9/2022</a:t>
            </a:fld>
            <a:endParaRPr lang="en-US"/>
          </a:p>
        </p:txBody>
      </p:sp>
      <p:sp>
        <p:nvSpPr>
          <p:cNvPr id="5" name="Footer Placeholder 4">
            <a:extLst>
              <a:ext uri="{FF2B5EF4-FFF2-40B4-BE49-F238E27FC236}">
                <a16:creationId xmlns:a16="http://schemas.microsoft.com/office/drawing/2014/main" id="{301E634E-92AF-4779-897D-2CEF9B713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BE282-9AEF-4366-A2E3-C7153DF9BEC8}"/>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135001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C498-6D53-4BDA-AA8B-7DF3F8C79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82246A-E768-4C0A-9A52-A5AF9DEB1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64229-FE86-4370-92F0-72AE4AB2E48D}"/>
              </a:ext>
            </a:extLst>
          </p:cNvPr>
          <p:cNvSpPr>
            <a:spLocks noGrp="1"/>
          </p:cNvSpPr>
          <p:nvPr>
            <p:ph type="dt" sz="half" idx="10"/>
          </p:nvPr>
        </p:nvSpPr>
        <p:spPr/>
        <p:txBody>
          <a:bodyPr/>
          <a:lstStyle/>
          <a:p>
            <a:fld id="{2B094435-07F9-46A9-BA6B-8E3DD1BC5E31}" type="datetime1">
              <a:rPr lang="en-US" smtClean="0"/>
              <a:t>5/9/2022</a:t>
            </a:fld>
            <a:endParaRPr lang="en-US"/>
          </a:p>
        </p:txBody>
      </p:sp>
      <p:sp>
        <p:nvSpPr>
          <p:cNvPr id="5" name="Footer Placeholder 4">
            <a:extLst>
              <a:ext uri="{FF2B5EF4-FFF2-40B4-BE49-F238E27FC236}">
                <a16:creationId xmlns:a16="http://schemas.microsoft.com/office/drawing/2014/main" id="{14B27BC9-015C-4341-BB16-A8FB5272A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1669E-76C7-4018-AE60-BA7D903A2984}"/>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368080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1F0BA-7BE8-44C1-BEDB-8F096F85DA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3D6B5-E23A-4DC9-85B6-A6B0740F4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56A6E-7F50-46F9-BC45-FA7764965A8F}"/>
              </a:ext>
            </a:extLst>
          </p:cNvPr>
          <p:cNvSpPr>
            <a:spLocks noGrp="1"/>
          </p:cNvSpPr>
          <p:nvPr>
            <p:ph type="dt" sz="half" idx="10"/>
          </p:nvPr>
        </p:nvSpPr>
        <p:spPr/>
        <p:txBody>
          <a:bodyPr/>
          <a:lstStyle/>
          <a:p>
            <a:fld id="{11873B76-89B9-4705-B905-8B096778E065}" type="datetime1">
              <a:rPr lang="en-US" smtClean="0"/>
              <a:t>5/9/2022</a:t>
            </a:fld>
            <a:endParaRPr lang="en-US"/>
          </a:p>
        </p:txBody>
      </p:sp>
      <p:sp>
        <p:nvSpPr>
          <p:cNvPr id="5" name="Footer Placeholder 4">
            <a:extLst>
              <a:ext uri="{FF2B5EF4-FFF2-40B4-BE49-F238E27FC236}">
                <a16:creationId xmlns:a16="http://schemas.microsoft.com/office/drawing/2014/main" id="{3AAF821D-5AC1-47DC-9C51-F9361FBC0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E9926-ABFE-4F25-A4EE-F51C39FDF8B0}"/>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103596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CD66-4A5D-4AA8-A934-9B720C3E0F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C315D-CCE2-4A91-ACAC-5A6DA22A21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D66D2-F2A3-4ADC-8016-9F741F62C23D}"/>
              </a:ext>
            </a:extLst>
          </p:cNvPr>
          <p:cNvSpPr>
            <a:spLocks noGrp="1"/>
          </p:cNvSpPr>
          <p:nvPr>
            <p:ph type="dt" sz="half" idx="10"/>
          </p:nvPr>
        </p:nvSpPr>
        <p:spPr/>
        <p:txBody>
          <a:bodyPr/>
          <a:lstStyle/>
          <a:p>
            <a:fld id="{9CFA2889-9367-49FA-94CD-E713559E4386}" type="datetime1">
              <a:rPr lang="en-US" smtClean="0"/>
              <a:t>5/9/2022</a:t>
            </a:fld>
            <a:endParaRPr lang="en-US"/>
          </a:p>
        </p:txBody>
      </p:sp>
      <p:sp>
        <p:nvSpPr>
          <p:cNvPr id="5" name="Footer Placeholder 4">
            <a:extLst>
              <a:ext uri="{FF2B5EF4-FFF2-40B4-BE49-F238E27FC236}">
                <a16:creationId xmlns:a16="http://schemas.microsoft.com/office/drawing/2014/main" id="{A197D7C2-3404-4BA5-A74F-849093DF4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6E29-0D90-40E4-A601-278992A15B5F}"/>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94561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5D0B-7898-4DBE-BEA9-4826072E6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89E667-3794-4F5C-A040-9D3467CE0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F60D69-058F-44A8-8B8E-A7BC8A88DA15}"/>
              </a:ext>
            </a:extLst>
          </p:cNvPr>
          <p:cNvSpPr>
            <a:spLocks noGrp="1"/>
          </p:cNvSpPr>
          <p:nvPr>
            <p:ph type="dt" sz="half" idx="10"/>
          </p:nvPr>
        </p:nvSpPr>
        <p:spPr/>
        <p:txBody>
          <a:bodyPr/>
          <a:lstStyle/>
          <a:p>
            <a:fld id="{6F44D054-9773-48E9-B101-F15A2B6EE031}" type="datetime1">
              <a:rPr lang="en-US" smtClean="0"/>
              <a:t>5/9/2022</a:t>
            </a:fld>
            <a:endParaRPr lang="en-US"/>
          </a:p>
        </p:txBody>
      </p:sp>
      <p:sp>
        <p:nvSpPr>
          <p:cNvPr id="5" name="Footer Placeholder 4">
            <a:extLst>
              <a:ext uri="{FF2B5EF4-FFF2-40B4-BE49-F238E27FC236}">
                <a16:creationId xmlns:a16="http://schemas.microsoft.com/office/drawing/2014/main" id="{473ACEED-250B-48E6-9DA2-9497B0ED5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0705E-BE6C-4EA9-ABE2-152DB1551029}"/>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370254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16EA-D373-4AA3-BE38-5ADC6BFC2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5F284-D97B-4454-9F51-C305AC4D00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416CF-0932-4374-9872-C65833924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72794-3F22-4030-8C68-0D69BABBE89D}"/>
              </a:ext>
            </a:extLst>
          </p:cNvPr>
          <p:cNvSpPr>
            <a:spLocks noGrp="1"/>
          </p:cNvSpPr>
          <p:nvPr>
            <p:ph type="dt" sz="half" idx="10"/>
          </p:nvPr>
        </p:nvSpPr>
        <p:spPr/>
        <p:txBody>
          <a:bodyPr/>
          <a:lstStyle/>
          <a:p>
            <a:fld id="{22B793BB-4C75-40DB-BF7B-4D89FFE6A3D7}" type="datetime1">
              <a:rPr lang="en-US" smtClean="0"/>
              <a:t>5/9/2022</a:t>
            </a:fld>
            <a:endParaRPr lang="en-US"/>
          </a:p>
        </p:txBody>
      </p:sp>
      <p:sp>
        <p:nvSpPr>
          <p:cNvPr id="6" name="Footer Placeholder 5">
            <a:extLst>
              <a:ext uri="{FF2B5EF4-FFF2-40B4-BE49-F238E27FC236}">
                <a16:creationId xmlns:a16="http://schemas.microsoft.com/office/drawing/2014/main" id="{FBF88651-F7CB-4994-9F4D-82689025A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064BD-205E-4EC6-8EA2-F7D8ABB8D239}"/>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319331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9DF0-55B4-45F2-B3C9-E837F3BC5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F4CECB-5C60-4867-8C34-A2F0D4AD0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D4478-2C23-4A03-A24D-6E6D5F1627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76CB4-072A-411E-8D58-FD2371B7A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9DF59-203B-4C13-9034-9D4C2AD16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86E6E-5863-4DC9-BC84-11CDB900878B}"/>
              </a:ext>
            </a:extLst>
          </p:cNvPr>
          <p:cNvSpPr>
            <a:spLocks noGrp="1"/>
          </p:cNvSpPr>
          <p:nvPr>
            <p:ph type="dt" sz="half" idx="10"/>
          </p:nvPr>
        </p:nvSpPr>
        <p:spPr/>
        <p:txBody>
          <a:bodyPr/>
          <a:lstStyle/>
          <a:p>
            <a:fld id="{BB8375FE-3873-4A67-8D7E-A2945536D602}" type="datetime1">
              <a:rPr lang="en-US" smtClean="0"/>
              <a:t>5/9/2022</a:t>
            </a:fld>
            <a:endParaRPr lang="en-US"/>
          </a:p>
        </p:txBody>
      </p:sp>
      <p:sp>
        <p:nvSpPr>
          <p:cNvPr id="8" name="Footer Placeholder 7">
            <a:extLst>
              <a:ext uri="{FF2B5EF4-FFF2-40B4-BE49-F238E27FC236}">
                <a16:creationId xmlns:a16="http://schemas.microsoft.com/office/drawing/2014/main" id="{1D04FCDA-1A09-4B13-84DD-B0977EA88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BBDDB-36F0-4789-B661-6640A825D8C0}"/>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44404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A465-E8E7-4409-9318-A6749E04B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E001D1-72F7-4ABD-B096-4E72564900AA}"/>
              </a:ext>
            </a:extLst>
          </p:cNvPr>
          <p:cNvSpPr>
            <a:spLocks noGrp="1"/>
          </p:cNvSpPr>
          <p:nvPr>
            <p:ph type="dt" sz="half" idx="10"/>
          </p:nvPr>
        </p:nvSpPr>
        <p:spPr/>
        <p:txBody>
          <a:bodyPr/>
          <a:lstStyle/>
          <a:p>
            <a:fld id="{32199320-1254-4AB6-8A26-E7EBE05A08CC}" type="datetime1">
              <a:rPr lang="en-US" smtClean="0"/>
              <a:t>5/9/2022</a:t>
            </a:fld>
            <a:endParaRPr lang="en-US"/>
          </a:p>
        </p:txBody>
      </p:sp>
      <p:sp>
        <p:nvSpPr>
          <p:cNvPr id="4" name="Footer Placeholder 3">
            <a:extLst>
              <a:ext uri="{FF2B5EF4-FFF2-40B4-BE49-F238E27FC236}">
                <a16:creationId xmlns:a16="http://schemas.microsoft.com/office/drawing/2014/main" id="{D5E527BC-1359-4E79-9142-F51F130BA5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74C5D3-A107-46FE-A0CF-1FDA5EFBBC3D}"/>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73481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6DF47-A2D0-46C3-AE14-959A1DAF3BEE}"/>
              </a:ext>
            </a:extLst>
          </p:cNvPr>
          <p:cNvSpPr>
            <a:spLocks noGrp="1"/>
          </p:cNvSpPr>
          <p:nvPr>
            <p:ph type="dt" sz="half" idx="10"/>
          </p:nvPr>
        </p:nvSpPr>
        <p:spPr/>
        <p:txBody>
          <a:bodyPr/>
          <a:lstStyle/>
          <a:p>
            <a:fld id="{D7DE1BB4-7D06-47D4-BB8D-F6A044F51630}" type="datetime1">
              <a:rPr lang="en-US" smtClean="0"/>
              <a:t>5/9/2022</a:t>
            </a:fld>
            <a:endParaRPr lang="en-US"/>
          </a:p>
        </p:txBody>
      </p:sp>
      <p:sp>
        <p:nvSpPr>
          <p:cNvPr id="3" name="Footer Placeholder 2">
            <a:extLst>
              <a:ext uri="{FF2B5EF4-FFF2-40B4-BE49-F238E27FC236}">
                <a16:creationId xmlns:a16="http://schemas.microsoft.com/office/drawing/2014/main" id="{BE79E069-B4D6-4199-9CB3-2EAE564C0E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DFB9CD-FC39-4B5E-85B5-45996FDFD263}"/>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219005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065B-2DA1-44A7-A3A1-2DE044B5B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26BDEC-B2C8-4536-B0FC-B39BC4AB4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57EBC-A44C-4511-981A-A5D8443D9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E0075-864C-44EB-B0CA-2898BFD74B2C}"/>
              </a:ext>
            </a:extLst>
          </p:cNvPr>
          <p:cNvSpPr>
            <a:spLocks noGrp="1"/>
          </p:cNvSpPr>
          <p:nvPr>
            <p:ph type="dt" sz="half" idx="10"/>
          </p:nvPr>
        </p:nvSpPr>
        <p:spPr/>
        <p:txBody>
          <a:bodyPr/>
          <a:lstStyle/>
          <a:p>
            <a:fld id="{B342DAF0-6460-40F8-B1EA-20BC5AA3BA29}" type="datetime1">
              <a:rPr lang="en-US" smtClean="0"/>
              <a:t>5/9/2022</a:t>
            </a:fld>
            <a:endParaRPr lang="en-US"/>
          </a:p>
        </p:txBody>
      </p:sp>
      <p:sp>
        <p:nvSpPr>
          <p:cNvPr id="6" name="Footer Placeholder 5">
            <a:extLst>
              <a:ext uri="{FF2B5EF4-FFF2-40B4-BE49-F238E27FC236}">
                <a16:creationId xmlns:a16="http://schemas.microsoft.com/office/drawing/2014/main" id="{B5A98D5D-A463-4ECC-A532-AE7C281BE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465CB-B8A1-4DB7-A08F-1AE310DACB03}"/>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338076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2FEF-24CD-46B9-955F-69E8E1277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78391D-F84F-4A29-98A4-CA33FB2B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3439CC-369F-47EB-AA01-22B30C3C2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0BFA6-317B-469D-A578-9496FBEBC9F1}"/>
              </a:ext>
            </a:extLst>
          </p:cNvPr>
          <p:cNvSpPr>
            <a:spLocks noGrp="1"/>
          </p:cNvSpPr>
          <p:nvPr>
            <p:ph type="dt" sz="half" idx="10"/>
          </p:nvPr>
        </p:nvSpPr>
        <p:spPr/>
        <p:txBody>
          <a:bodyPr/>
          <a:lstStyle/>
          <a:p>
            <a:fld id="{C05DE716-0BD2-428B-BB3B-44E6F783F428}" type="datetime1">
              <a:rPr lang="en-US" smtClean="0"/>
              <a:t>5/9/2022</a:t>
            </a:fld>
            <a:endParaRPr lang="en-US"/>
          </a:p>
        </p:txBody>
      </p:sp>
      <p:sp>
        <p:nvSpPr>
          <p:cNvPr id="6" name="Footer Placeholder 5">
            <a:extLst>
              <a:ext uri="{FF2B5EF4-FFF2-40B4-BE49-F238E27FC236}">
                <a16:creationId xmlns:a16="http://schemas.microsoft.com/office/drawing/2014/main" id="{09774C25-B7F8-40E6-9C14-BAC236A52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6E4F5-3FE9-4AE2-AE20-6324D06C1E72}"/>
              </a:ext>
            </a:extLst>
          </p:cNvPr>
          <p:cNvSpPr>
            <a:spLocks noGrp="1"/>
          </p:cNvSpPr>
          <p:nvPr>
            <p:ph type="sldNum" sz="quarter" idx="12"/>
          </p:nvPr>
        </p:nvSpPr>
        <p:spPr/>
        <p:txBody>
          <a:bodyPr/>
          <a:lstStyle/>
          <a:p>
            <a:fld id="{72298B1C-243C-4ADD-BB31-3D0FC5A96986}" type="slidenum">
              <a:rPr lang="en-US" smtClean="0"/>
              <a:t>‹#›</a:t>
            </a:fld>
            <a:endParaRPr lang="en-US"/>
          </a:p>
        </p:txBody>
      </p:sp>
    </p:spTree>
    <p:extLst>
      <p:ext uri="{BB962C8B-B14F-4D97-AF65-F5344CB8AC3E}">
        <p14:creationId xmlns:p14="http://schemas.microsoft.com/office/powerpoint/2010/main" val="345788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9B18B-C224-4733-84E6-89ED95985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61E40B-00F2-453D-A45A-A7E560295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BE6B3-1E54-4149-803D-37565EE4C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879FE-C72B-4143-B77C-D203B57C9587}" type="datetime1">
              <a:rPr lang="en-US" smtClean="0"/>
              <a:t>5/9/2022</a:t>
            </a:fld>
            <a:endParaRPr lang="en-US"/>
          </a:p>
        </p:txBody>
      </p:sp>
      <p:sp>
        <p:nvSpPr>
          <p:cNvPr id="5" name="Footer Placeholder 4">
            <a:extLst>
              <a:ext uri="{FF2B5EF4-FFF2-40B4-BE49-F238E27FC236}">
                <a16:creationId xmlns:a16="http://schemas.microsoft.com/office/drawing/2014/main" id="{BE12ECC3-0593-4177-BA4B-C43E4FCB8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5D63F3-1E0C-4C9F-8179-DC944C856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98B1C-243C-4ADD-BB31-3D0FC5A96986}" type="slidenum">
              <a:rPr lang="en-US" smtClean="0"/>
              <a:t>‹#›</a:t>
            </a:fld>
            <a:endParaRPr lang="en-US"/>
          </a:p>
        </p:txBody>
      </p:sp>
    </p:spTree>
    <p:extLst>
      <p:ext uri="{BB962C8B-B14F-4D97-AF65-F5344CB8AC3E}">
        <p14:creationId xmlns:p14="http://schemas.microsoft.com/office/powerpoint/2010/main" val="241992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organ.Collins@er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2D6ECE-F503-496C-B48F-3521C7232B6B}"/>
              </a:ext>
            </a:extLst>
          </p:cNvPr>
          <p:cNvPicPr>
            <a:picLocks noChangeAspect="1"/>
          </p:cNvPicPr>
          <p:nvPr/>
        </p:nvPicPr>
        <p:blipFill>
          <a:blip r:embed="rId2"/>
          <a:stretch>
            <a:fillRect/>
          </a:stretch>
        </p:blipFill>
        <p:spPr>
          <a:xfrm>
            <a:off x="0" y="0"/>
            <a:ext cx="12192000" cy="6149130"/>
          </a:xfrm>
          <a:prstGeom prst="rect">
            <a:avLst/>
          </a:prstGeom>
          <a:effectLst/>
        </p:spPr>
      </p:pic>
      <p:pic>
        <p:nvPicPr>
          <p:cNvPr id="9" name="Picture 8">
            <a:extLst>
              <a:ext uri="{FF2B5EF4-FFF2-40B4-BE49-F238E27FC236}">
                <a16:creationId xmlns:a16="http://schemas.microsoft.com/office/drawing/2014/main" id="{F11B41B6-DD24-429C-ABC7-273E3ED973A3}"/>
              </a:ext>
            </a:extLst>
          </p:cNvPr>
          <p:cNvPicPr>
            <a:picLocks noChangeAspect="1"/>
          </p:cNvPicPr>
          <p:nvPr/>
        </p:nvPicPr>
        <p:blipFill>
          <a:blip r:embed="rId3"/>
          <a:stretch>
            <a:fillRect/>
          </a:stretch>
        </p:blipFill>
        <p:spPr>
          <a:xfrm>
            <a:off x="0" y="5915024"/>
            <a:ext cx="12222760" cy="942975"/>
          </a:xfrm>
          <a:prstGeom prst="rect">
            <a:avLst/>
          </a:prstGeom>
        </p:spPr>
      </p:pic>
      <p:sp>
        <p:nvSpPr>
          <p:cNvPr id="10" name="TextBox 9">
            <a:extLst>
              <a:ext uri="{FF2B5EF4-FFF2-40B4-BE49-F238E27FC236}">
                <a16:creationId xmlns:a16="http://schemas.microsoft.com/office/drawing/2014/main" id="{399FDBBE-26A5-4591-AEFD-67167BC2546C}"/>
              </a:ext>
            </a:extLst>
          </p:cNvPr>
          <p:cNvSpPr txBox="1"/>
          <p:nvPr/>
        </p:nvSpPr>
        <p:spPr>
          <a:xfrm>
            <a:off x="1942051" y="363866"/>
            <a:ext cx="8338657" cy="1200329"/>
          </a:xfrm>
          <a:prstGeom prst="rect">
            <a:avLst/>
          </a:prstGeom>
          <a:effectLst>
            <a:glow rad="63500">
              <a:schemeClr val="accent1">
                <a:satMod val="175000"/>
                <a:alpha val="40000"/>
              </a:schemeClr>
            </a:glow>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600" dirty="0">
                <a:solidFill>
                  <a:srgbClr val="0070C0"/>
                </a:solidFill>
                <a:latin typeface="Proxima Nova"/>
                <a:cs typeface="Arial" panose="020B0604020202020204" pitchFamily="34" charset="0"/>
              </a:rPr>
              <a:t>Supplemental Steam Electric Rule:</a:t>
            </a:r>
          </a:p>
          <a:p>
            <a:pPr algn="ctr"/>
            <a:r>
              <a:rPr lang="en-US" sz="3600" dirty="0">
                <a:solidFill>
                  <a:srgbClr val="0070C0"/>
                </a:solidFill>
                <a:latin typeface="Proxima Nova"/>
                <a:cs typeface="Arial" panose="020B0604020202020204" pitchFamily="34" charset="0"/>
              </a:rPr>
              <a:t>Information for Communities </a:t>
            </a:r>
          </a:p>
        </p:txBody>
      </p:sp>
    </p:spTree>
    <p:extLst>
      <p:ext uri="{BB962C8B-B14F-4D97-AF65-F5344CB8AC3E}">
        <p14:creationId xmlns:p14="http://schemas.microsoft.com/office/powerpoint/2010/main" val="323538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0A6CEF-F4A7-425D-89D9-6B7430F252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2" y="0"/>
            <a:ext cx="12192000" cy="5996693"/>
          </a:xfrm>
          <a:prstGeom prst="rect">
            <a:avLst/>
          </a:prstGeom>
          <a:solidFill>
            <a:schemeClr val="accent1">
              <a:lumMod val="40000"/>
              <a:lumOff val="60000"/>
            </a:schemeClr>
          </a:solidFill>
        </p:spPr>
      </p:pic>
      <p:pic>
        <p:nvPicPr>
          <p:cNvPr id="8" name="Picture 7">
            <a:extLst>
              <a:ext uri="{FF2B5EF4-FFF2-40B4-BE49-F238E27FC236}">
                <a16:creationId xmlns:a16="http://schemas.microsoft.com/office/drawing/2014/main" id="{68C3A468-0FF7-445C-BE0C-0B358745AF27}"/>
              </a:ext>
            </a:extLst>
          </p:cNvPr>
          <p:cNvPicPr>
            <a:picLocks noChangeAspect="1"/>
          </p:cNvPicPr>
          <p:nvPr/>
        </p:nvPicPr>
        <p:blipFill>
          <a:blip r:embed="rId4"/>
          <a:stretch>
            <a:fillRect/>
          </a:stretch>
        </p:blipFill>
        <p:spPr>
          <a:xfrm>
            <a:off x="0" y="5934075"/>
            <a:ext cx="12192000" cy="923925"/>
          </a:xfrm>
          <a:prstGeom prst="rect">
            <a:avLst/>
          </a:prstGeom>
        </p:spPr>
      </p:pic>
      <p:sp>
        <p:nvSpPr>
          <p:cNvPr id="11" name="Rectangle 10">
            <a:extLst>
              <a:ext uri="{FF2B5EF4-FFF2-40B4-BE49-F238E27FC236}">
                <a16:creationId xmlns:a16="http://schemas.microsoft.com/office/drawing/2014/main" id="{A2617EE2-B38E-4662-A40F-1BCE3E468EAC}"/>
              </a:ext>
            </a:extLst>
          </p:cNvPr>
          <p:cNvSpPr/>
          <p:nvPr/>
        </p:nvSpPr>
        <p:spPr>
          <a:xfrm>
            <a:off x="2545314" y="1688854"/>
            <a:ext cx="7101372" cy="388176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R="0"/>
            <a:r>
              <a:rPr lang="en-US" sz="1800" b="0" i="0" u="none" strike="noStrike" baseline="0" dirty="0">
                <a:solidFill>
                  <a:schemeClr val="tx1"/>
                </a:solidFill>
                <a:latin typeface="Proxima Nova"/>
              </a:rPr>
              <a:t>If you have questions or comments on the Supplemental Steam Electric Rule, please contact:</a:t>
            </a:r>
          </a:p>
          <a:p>
            <a:endParaRPr lang="en-US" sz="1800" b="0" i="0" u="none" strike="noStrike" baseline="0" dirty="0">
              <a:solidFill>
                <a:schemeClr val="tx1"/>
              </a:solidFill>
              <a:latin typeface="Proxima Nova"/>
            </a:endParaRPr>
          </a:p>
          <a:p>
            <a:pPr marR="0"/>
            <a:r>
              <a:rPr lang="en-US" sz="1800" b="1" i="0" u="none" strike="noStrike" baseline="0" dirty="0">
                <a:solidFill>
                  <a:srgbClr val="0070C0"/>
                </a:solidFill>
                <a:latin typeface="Proxima Nova"/>
              </a:rPr>
              <a:t>Richard Benware</a:t>
            </a:r>
          </a:p>
          <a:p>
            <a:pPr marR="0"/>
            <a:r>
              <a:rPr lang="fr-FR" sz="1800" b="0" i="0" u="none" strike="noStrike" baseline="0" dirty="0">
                <a:solidFill>
                  <a:schemeClr val="tx1"/>
                </a:solidFill>
                <a:latin typeface="Proxima Nova"/>
              </a:rPr>
              <a:t>Email: benware.richard@epa.gov</a:t>
            </a:r>
          </a:p>
          <a:p>
            <a:pPr marR="0"/>
            <a:r>
              <a:rPr lang="en-US" sz="1800" b="0" i="0" u="none" strike="noStrike" baseline="0" dirty="0">
                <a:solidFill>
                  <a:schemeClr val="tx1"/>
                </a:solidFill>
                <a:latin typeface="Proxima Nova"/>
              </a:rPr>
              <a:t>Phone: 202.566.1369</a:t>
            </a:r>
          </a:p>
          <a:p>
            <a:pPr marR="0"/>
            <a:endParaRPr lang="en-US" sz="1800" b="0" i="0" u="none" strike="noStrike" baseline="0" dirty="0">
              <a:solidFill>
                <a:schemeClr val="tx1"/>
              </a:solidFill>
              <a:latin typeface="Proxima Nova"/>
            </a:endParaRPr>
          </a:p>
          <a:p>
            <a:r>
              <a:rPr lang="en-US" sz="1800" b="0" i="0" u="none" strike="noStrike" baseline="0" dirty="0">
                <a:solidFill>
                  <a:schemeClr val="tx1"/>
                </a:solidFill>
                <a:latin typeface="Proxima Nova"/>
              </a:rPr>
              <a:t>If you have questions or comments on </a:t>
            </a:r>
            <a:r>
              <a:rPr lang="en-US" dirty="0">
                <a:solidFill>
                  <a:schemeClr val="tx1"/>
                </a:solidFill>
                <a:latin typeface="Proxima Nova"/>
              </a:rPr>
              <a:t>the EJ Analysis, please contact:</a:t>
            </a:r>
          </a:p>
          <a:p>
            <a:endParaRPr lang="en-US" dirty="0">
              <a:solidFill>
                <a:schemeClr val="tx1"/>
              </a:solidFill>
              <a:latin typeface="Proxima Nova"/>
            </a:endParaRPr>
          </a:p>
          <a:p>
            <a:pPr marR="0"/>
            <a:r>
              <a:rPr lang="en-US" sz="1800" b="1" i="0" u="none" strike="noStrike" baseline="0" dirty="0">
                <a:solidFill>
                  <a:srgbClr val="0070C0"/>
                </a:solidFill>
                <a:latin typeface="Proxima Nova"/>
              </a:rPr>
              <a:t>Julia Monsarrat</a:t>
            </a:r>
          </a:p>
          <a:p>
            <a:pPr marR="0"/>
            <a:r>
              <a:rPr lang="fr-FR" sz="1800" b="0" i="0" u="none" strike="noStrike" baseline="0" dirty="0">
                <a:solidFill>
                  <a:schemeClr val="tx1"/>
                </a:solidFill>
                <a:latin typeface="Proxima Nova"/>
              </a:rPr>
              <a:t>Email: monsarrat.julia@epa.gov</a:t>
            </a:r>
          </a:p>
          <a:p>
            <a:pPr marR="0"/>
            <a:r>
              <a:rPr lang="en-US" sz="1800" b="0" i="0" u="none" strike="noStrike" baseline="0" dirty="0">
                <a:solidFill>
                  <a:schemeClr val="tx1"/>
                </a:solidFill>
                <a:latin typeface="Proxima Nova"/>
              </a:rPr>
              <a:t>Phone: 202.566.2887 </a:t>
            </a:r>
          </a:p>
        </p:txBody>
      </p:sp>
      <p:sp>
        <p:nvSpPr>
          <p:cNvPr id="13" name="TextBox 12">
            <a:extLst>
              <a:ext uri="{FF2B5EF4-FFF2-40B4-BE49-F238E27FC236}">
                <a16:creationId xmlns:a16="http://schemas.microsoft.com/office/drawing/2014/main" id="{74E86239-C930-449B-B484-A325A27988B6}"/>
              </a:ext>
            </a:extLst>
          </p:cNvPr>
          <p:cNvSpPr txBox="1"/>
          <p:nvPr/>
        </p:nvSpPr>
        <p:spPr>
          <a:xfrm>
            <a:off x="1925692" y="521261"/>
            <a:ext cx="8340617" cy="646331"/>
          </a:xfrm>
          <a:prstGeom prst="rect">
            <a:avLst/>
          </a:prstGeom>
          <a:effectLst>
            <a:glow rad="63500">
              <a:schemeClr val="accent1">
                <a:satMod val="175000"/>
                <a:alpha val="40000"/>
              </a:schemeClr>
            </a:glow>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3600" dirty="0">
                <a:solidFill>
                  <a:srgbClr val="0070C0"/>
                </a:solidFill>
                <a:latin typeface="Proxima Nova"/>
              </a:rPr>
              <a:t>Questions and comments are welcome!</a:t>
            </a:r>
          </a:p>
        </p:txBody>
      </p:sp>
    </p:spTree>
    <p:extLst>
      <p:ext uri="{BB962C8B-B14F-4D97-AF65-F5344CB8AC3E}">
        <p14:creationId xmlns:p14="http://schemas.microsoft.com/office/powerpoint/2010/main" val="90909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4894-5A0F-3F89-79AF-AE67DEFB5BD9}"/>
              </a:ext>
            </a:extLst>
          </p:cNvPr>
          <p:cNvSpPr>
            <a:spLocks noGrp="1"/>
          </p:cNvSpPr>
          <p:nvPr>
            <p:ph type="title"/>
          </p:nvPr>
        </p:nvSpPr>
        <p:spPr/>
        <p:txBody>
          <a:bodyPr/>
          <a:lstStyle/>
          <a:p>
            <a:r>
              <a:rPr lang="en-US" dirty="0">
                <a:solidFill>
                  <a:srgbClr val="0070C0"/>
                </a:solidFill>
                <a:latin typeface="Proxima Nova"/>
              </a:rPr>
              <a:t>Appendix</a:t>
            </a:r>
          </a:p>
        </p:txBody>
      </p:sp>
      <p:pic>
        <p:nvPicPr>
          <p:cNvPr id="4" name="Picture 3">
            <a:extLst>
              <a:ext uri="{FF2B5EF4-FFF2-40B4-BE49-F238E27FC236}">
                <a16:creationId xmlns:a16="http://schemas.microsoft.com/office/drawing/2014/main" id="{561C99E6-1176-0154-1D51-5960EFF1C9A7}"/>
              </a:ext>
            </a:extLst>
          </p:cNvPr>
          <p:cNvPicPr>
            <a:picLocks noChangeAspect="1"/>
          </p:cNvPicPr>
          <p:nvPr/>
        </p:nvPicPr>
        <p:blipFill>
          <a:blip r:embed="rId2"/>
          <a:stretch>
            <a:fillRect/>
          </a:stretch>
        </p:blipFill>
        <p:spPr>
          <a:xfrm>
            <a:off x="0" y="5934075"/>
            <a:ext cx="12192000" cy="923925"/>
          </a:xfrm>
          <a:prstGeom prst="rect">
            <a:avLst/>
          </a:prstGeom>
        </p:spPr>
      </p:pic>
    </p:spTree>
    <p:extLst>
      <p:ext uri="{BB962C8B-B14F-4D97-AF65-F5344CB8AC3E}">
        <p14:creationId xmlns:p14="http://schemas.microsoft.com/office/powerpoint/2010/main" val="401721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F59F-70FB-4F1C-96F7-ACA2234316EA}"/>
              </a:ext>
            </a:extLst>
          </p:cNvPr>
          <p:cNvSpPr>
            <a:spLocks noGrp="1"/>
          </p:cNvSpPr>
          <p:nvPr>
            <p:ph type="title"/>
          </p:nvPr>
        </p:nvSpPr>
        <p:spPr>
          <a:xfrm>
            <a:off x="838200" y="264541"/>
            <a:ext cx="10515600" cy="997331"/>
          </a:xfrm>
        </p:spPr>
        <p:txBody>
          <a:bodyPr>
            <a:normAutofit/>
          </a:bodyPr>
          <a:lstStyle/>
          <a:p>
            <a:pPr algn="ctr"/>
            <a:r>
              <a:rPr lang="en-US" sz="3600" dirty="0">
                <a:solidFill>
                  <a:srgbClr val="0070C0"/>
                </a:solidFill>
                <a:latin typeface="Proxima Nova"/>
                <a:cs typeface="Arial" panose="020B0604020202020204" pitchFamily="34" charset="0"/>
              </a:rPr>
              <a:t>EPA’s Statutory Authority</a:t>
            </a:r>
          </a:p>
        </p:txBody>
      </p:sp>
      <p:sp>
        <p:nvSpPr>
          <p:cNvPr id="3" name="Content Placeholder 2">
            <a:extLst>
              <a:ext uri="{FF2B5EF4-FFF2-40B4-BE49-F238E27FC236}">
                <a16:creationId xmlns:a16="http://schemas.microsoft.com/office/drawing/2014/main" id="{77480B6C-8EC5-49A0-BCA9-BD8E72A6E5A0}"/>
              </a:ext>
            </a:extLst>
          </p:cNvPr>
          <p:cNvSpPr>
            <a:spLocks noGrp="1"/>
          </p:cNvSpPr>
          <p:nvPr>
            <p:ph idx="1"/>
          </p:nvPr>
        </p:nvSpPr>
        <p:spPr>
          <a:xfrm>
            <a:off x="679509" y="1498944"/>
            <a:ext cx="11353800" cy="4787075"/>
          </a:xfrm>
        </p:spPr>
        <p:txBody>
          <a:bodyPr>
            <a:normAutofit/>
          </a:bodyPr>
          <a:lstStyle/>
          <a:p>
            <a:r>
              <a:rPr lang="en-US" sz="2400" dirty="0">
                <a:solidFill>
                  <a:srgbClr val="211D1E"/>
                </a:solidFill>
                <a:latin typeface="Proxima Nova"/>
                <a:cs typeface="Arial" panose="020B0604020202020204" pitchFamily="34" charset="0"/>
              </a:rPr>
              <a:t>Under the authority of the Clean Water Act (CWA), EPA establishes regulations that apply to categories of industrial wastewater dischargers.</a:t>
            </a:r>
          </a:p>
          <a:p>
            <a:pPr lvl="1"/>
            <a:r>
              <a:rPr lang="en-US" sz="2000" dirty="0">
                <a:solidFill>
                  <a:srgbClr val="211D1E"/>
                </a:solidFill>
                <a:latin typeface="Proxima Nova"/>
                <a:cs typeface="Arial" panose="020B0604020202020204" pitchFamily="34" charset="0"/>
              </a:rPr>
              <a:t>These regulations are known as ELGs.</a:t>
            </a:r>
          </a:p>
          <a:p>
            <a:r>
              <a:rPr lang="en-US" sz="2400" dirty="0">
                <a:solidFill>
                  <a:srgbClr val="211D1E"/>
                </a:solidFill>
                <a:latin typeface="Proxima Nova"/>
                <a:cs typeface="Arial" panose="020B0604020202020204" pitchFamily="34" charset="0"/>
              </a:rPr>
              <a:t>The CWA section 304(b) requires EPA to annually review and, if appropriate, revise ELGs. Every other year, EPA publishes a plan for new and revised ELGs, after public review and comment.</a:t>
            </a:r>
          </a:p>
          <a:p>
            <a:r>
              <a:rPr lang="en-US" sz="2400" dirty="0">
                <a:solidFill>
                  <a:srgbClr val="211D1E"/>
                </a:solidFill>
                <a:latin typeface="Proxima Nova"/>
                <a:cs typeface="Arial" panose="020B0604020202020204" pitchFamily="34" charset="0"/>
              </a:rPr>
              <a:t>The Steam Electric Power Generating sector is considered a regulated industry.</a:t>
            </a: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41D14C9-FD39-455B-AF68-1EEB4AC263AF}"/>
              </a:ext>
            </a:extLst>
          </p:cNvPr>
          <p:cNvSpPr txBox="1"/>
          <p:nvPr/>
        </p:nvSpPr>
        <p:spPr>
          <a:xfrm>
            <a:off x="5939547" y="6522803"/>
            <a:ext cx="312906" cy="369332"/>
          </a:xfrm>
          <a:prstGeom prst="rect">
            <a:avLst/>
          </a:prstGeom>
          <a:noFill/>
        </p:spPr>
        <p:txBody>
          <a:bodyPr wrap="none" rtlCol="0">
            <a:spAutoFit/>
          </a:bodyPr>
          <a:lstStyle/>
          <a:p>
            <a:r>
              <a:rPr lang="en-US" dirty="0">
                <a:latin typeface="Century Schoolbook" panose="02040604050505020304" pitchFamily="18" charset="0"/>
              </a:rPr>
              <a:t>5</a:t>
            </a:r>
          </a:p>
        </p:txBody>
      </p:sp>
      <p:pic>
        <p:nvPicPr>
          <p:cNvPr id="5" name="Picture 4">
            <a:extLst>
              <a:ext uri="{FF2B5EF4-FFF2-40B4-BE49-F238E27FC236}">
                <a16:creationId xmlns:a16="http://schemas.microsoft.com/office/drawing/2014/main" id="{C0A84CBD-0828-42D8-A37C-EC450FA8878A}"/>
              </a:ext>
            </a:extLst>
          </p:cNvPr>
          <p:cNvPicPr>
            <a:picLocks noChangeAspect="1"/>
          </p:cNvPicPr>
          <p:nvPr/>
        </p:nvPicPr>
        <p:blipFill>
          <a:blip r:embed="rId3"/>
          <a:stretch>
            <a:fillRect/>
          </a:stretch>
        </p:blipFill>
        <p:spPr>
          <a:xfrm>
            <a:off x="0" y="5915024"/>
            <a:ext cx="12222760" cy="942975"/>
          </a:xfrm>
          <a:prstGeom prst="rect">
            <a:avLst/>
          </a:prstGeom>
        </p:spPr>
      </p:pic>
    </p:spTree>
    <p:extLst>
      <p:ext uri="{BB962C8B-B14F-4D97-AF65-F5344CB8AC3E}">
        <p14:creationId xmlns:p14="http://schemas.microsoft.com/office/powerpoint/2010/main" val="21565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F59F-70FB-4F1C-96F7-ACA2234316EA}"/>
              </a:ext>
            </a:extLst>
          </p:cNvPr>
          <p:cNvSpPr>
            <a:spLocks noGrp="1"/>
          </p:cNvSpPr>
          <p:nvPr>
            <p:ph type="title"/>
          </p:nvPr>
        </p:nvSpPr>
        <p:spPr>
          <a:xfrm>
            <a:off x="838200" y="264541"/>
            <a:ext cx="10515600" cy="997331"/>
          </a:xfrm>
        </p:spPr>
        <p:txBody>
          <a:bodyPr>
            <a:normAutofit/>
          </a:bodyPr>
          <a:lstStyle/>
          <a:p>
            <a:pPr algn="ctr"/>
            <a:r>
              <a:rPr lang="en-US" sz="3600" dirty="0">
                <a:solidFill>
                  <a:srgbClr val="0070C0"/>
                </a:solidFill>
                <a:latin typeface="Proxima Nova"/>
                <a:cs typeface="Arial" panose="020B0604020202020204" pitchFamily="34" charset="0"/>
              </a:rPr>
              <a:t>Technology-Based Effluent Limitations</a:t>
            </a:r>
          </a:p>
        </p:txBody>
      </p:sp>
      <p:sp>
        <p:nvSpPr>
          <p:cNvPr id="3" name="Content Placeholder 2">
            <a:extLst>
              <a:ext uri="{FF2B5EF4-FFF2-40B4-BE49-F238E27FC236}">
                <a16:creationId xmlns:a16="http://schemas.microsoft.com/office/drawing/2014/main" id="{77480B6C-8EC5-49A0-BCA9-BD8E72A6E5A0}"/>
              </a:ext>
            </a:extLst>
          </p:cNvPr>
          <p:cNvSpPr>
            <a:spLocks noGrp="1"/>
          </p:cNvSpPr>
          <p:nvPr>
            <p:ph idx="1"/>
          </p:nvPr>
        </p:nvSpPr>
        <p:spPr>
          <a:xfrm>
            <a:off x="679509" y="1498944"/>
            <a:ext cx="11353800" cy="4787075"/>
          </a:xfrm>
        </p:spPr>
        <p:txBody>
          <a:bodyPr>
            <a:normAutofit/>
          </a:bodyPr>
          <a:lstStyle/>
          <a:p>
            <a:r>
              <a:rPr lang="en-US" sz="2400" dirty="0">
                <a:solidFill>
                  <a:srgbClr val="211D1E"/>
                </a:solidFill>
                <a:latin typeface="Proxima Nova"/>
                <a:cs typeface="Arial" panose="020B0604020202020204" pitchFamily="34" charset="0"/>
              </a:rPr>
              <a:t>Technology-based effluent limitations (TBELs) require a minimum level of treatment of pollutants for point source dischargers based on available treatment technologies.</a:t>
            </a:r>
          </a:p>
          <a:p>
            <a:r>
              <a:rPr lang="en-US" sz="2400" dirty="0">
                <a:solidFill>
                  <a:srgbClr val="211D1E"/>
                </a:solidFill>
                <a:latin typeface="Proxima Nova"/>
                <a:cs typeface="Arial" panose="020B0604020202020204" pitchFamily="34" charset="0"/>
              </a:rPr>
              <a:t>The discharger can use any available technology to meet the limits.</a:t>
            </a:r>
          </a:p>
          <a:p>
            <a:r>
              <a:rPr lang="en-US" sz="2400" dirty="0">
                <a:solidFill>
                  <a:srgbClr val="211D1E"/>
                </a:solidFill>
                <a:latin typeface="Proxima Nova"/>
                <a:cs typeface="Arial" panose="020B0604020202020204" pitchFamily="34" charset="0"/>
              </a:rPr>
              <a:t>The Supplemental Steam Electric Rule is based on TBELs.</a:t>
            </a:r>
          </a:p>
          <a:p>
            <a:pPr lvl="1"/>
            <a:r>
              <a:rPr lang="en-US" sz="2000" dirty="0">
                <a:solidFill>
                  <a:srgbClr val="211D1E"/>
                </a:solidFill>
                <a:latin typeface="Proxima Nova"/>
                <a:cs typeface="Arial" panose="020B0604020202020204" pitchFamily="34" charset="0"/>
              </a:rPr>
              <a:t>One example of a potential TBEL is chemical precipitation technology used to treat FGD wastewater. This is a tank-based system designed primarily to remove suspended solids.</a:t>
            </a:r>
          </a:p>
        </p:txBody>
      </p:sp>
      <p:sp>
        <p:nvSpPr>
          <p:cNvPr id="9" name="TextBox 8">
            <a:extLst>
              <a:ext uri="{FF2B5EF4-FFF2-40B4-BE49-F238E27FC236}">
                <a16:creationId xmlns:a16="http://schemas.microsoft.com/office/drawing/2014/main" id="{541D14C9-FD39-455B-AF68-1EEB4AC263AF}"/>
              </a:ext>
            </a:extLst>
          </p:cNvPr>
          <p:cNvSpPr txBox="1"/>
          <p:nvPr/>
        </p:nvSpPr>
        <p:spPr>
          <a:xfrm>
            <a:off x="5939547" y="6522803"/>
            <a:ext cx="312906" cy="369332"/>
          </a:xfrm>
          <a:prstGeom prst="rect">
            <a:avLst/>
          </a:prstGeom>
          <a:noFill/>
        </p:spPr>
        <p:txBody>
          <a:bodyPr wrap="none" rtlCol="0">
            <a:spAutoFit/>
          </a:bodyPr>
          <a:lstStyle/>
          <a:p>
            <a:r>
              <a:rPr lang="en-US" dirty="0">
                <a:latin typeface="Century Schoolbook" panose="02040604050505020304" pitchFamily="18" charset="0"/>
              </a:rPr>
              <a:t>5</a:t>
            </a:r>
          </a:p>
        </p:txBody>
      </p:sp>
      <p:pic>
        <p:nvPicPr>
          <p:cNvPr id="5" name="Picture 4">
            <a:extLst>
              <a:ext uri="{FF2B5EF4-FFF2-40B4-BE49-F238E27FC236}">
                <a16:creationId xmlns:a16="http://schemas.microsoft.com/office/drawing/2014/main" id="{C0A84CBD-0828-42D8-A37C-EC450FA8878A}"/>
              </a:ext>
            </a:extLst>
          </p:cNvPr>
          <p:cNvPicPr>
            <a:picLocks noChangeAspect="1"/>
          </p:cNvPicPr>
          <p:nvPr/>
        </p:nvPicPr>
        <p:blipFill>
          <a:blip r:embed="rId3"/>
          <a:stretch>
            <a:fillRect/>
          </a:stretch>
        </p:blipFill>
        <p:spPr>
          <a:xfrm>
            <a:off x="0" y="5915024"/>
            <a:ext cx="12222760" cy="942975"/>
          </a:xfrm>
          <a:prstGeom prst="rect">
            <a:avLst/>
          </a:prstGeom>
        </p:spPr>
      </p:pic>
    </p:spTree>
    <p:extLst>
      <p:ext uri="{BB962C8B-B14F-4D97-AF65-F5344CB8AC3E}">
        <p14:creationId xmlns:p14="http://schemas.microsoft.com/office/powerpoint/2010/main" val="304122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F59F-70FB-4F1C-96F7-ACA2234316EA}"/>
              </a:ext>
            </a:extLst>
          </p:cNvPr>
          <p:cNvSpPr>
            <a:spLocks noGrp="1"/>
          </p:cNvSpPr>
          <p:nvPr>
            <p:ph type="title"/>
          </p:nvPr>
        </p:nvSpPr>
        <p:spPr>
          <a:xfrm>
            <a:off x="838200" y="264541"/>
            <a:ext cx="10515600" cy="997331"/>
          </a:xfrm>
        </p:spPr>
        <p:txBody>
          <a:bodyPr>
            <a:normAutofit/>
          </a:bodyPr>
          <a:lstStyle/>
          <a:p>
            <a:pPr algn="ctr"/>
            <a:r>
              <a:rPr lang="en-US" sz="3600" dirty="0">
                <a:solidFill>
                  <a:srgbClr val="0070C0"/>
                </a:solidFill>
                <a:latin typeface="Proxima Nova"/>
                <a:cs typeface="Arial" panose="020B0604020202020204" pitchFamily="34" charset="0"/>
              </a:rPr>
              <a:t>Water Quality-Based Effluent Limitations</a:t>
            </a:r>
          </a:p>
        </p:txBody>
      </p:sp>
      <p:sp>
        <p:nvSpPr>
          <p:cNvPr id="3" name="Content Placeholder 2">
            <a:extLst>
              <a:ext uri="{FF2B5EF4-FFF2-40B4-BE49-F238E27FC236}">
                <a16:creationId xmlns:a16="http://schemas.microsoft.com/office/drawing/2014/main" id="{77480B6C-8EC5-49A0-BCA9-BD8E72A6E5A0}"/>
              </a:ext>
            </a:extLst>
          </p:cNvPr>
          <p:cNvSpPr>
            <a:spLocks noGrp="1"/>
          </p:cNvSpPr>
          <p:nvPr>
            <p:ph idx="1"/>
          </p:nvPr>
        </p:nvSpPr>
        <p:spPr>
          <a:xfrm>
            <a:off x="679509" y="1498944"/>
            <a:ext cx="11353800" cy="4787075"/>
          </a:xfrm>
        </p:spPr>
        <p:txBody>
          <a:bodyPr>
            <a:normAutofit/>
          </a:bodyPr>
          <a:lstStyle/>
          <a:p>
            <a:r>
              <a:rPr lang="en-US" sz="2400" dirty="0">
                <a:solidFill>
                  <a:srgbClr val="211D1E"/>
                </a:solidFill>
                <a:latin typeface="Proxima Nova"/>
                <a:cs typeface="Arial" panose="020B0604020202020204" pitchFamily="34" charset="0"/>
              </a:rPr>
              <a:t>In some cases, TBELs alone will not achieve the applicable water quality standard.</a:t>
            </a:r>
          </a:p>
          <a:p>
            <a:r>
              <a:rPr lang="en-US" sz="2400" dirty="0">
                <a:solidFill>
                  <a:srgbClr val="211D1E"/>
                </a:solidFill>
                <a:latin typeface="Proxima Nova"/>
                <a:cs typeface="Arial" panose="020B0604020202020204" pitchFamily="34" charset="0"/>
              </a:rPr>
              <a:t>The CWA allows development of water quality-based effluent limitations (WQBELs) to ensure that the water body can meet its water quality goals with the proposed discharge.</a:t>
            </a:r>
          </a:p>
          <a:p>
            <a:r>
              <a:rPr lang="en-US" sz="2400" dirty="0">
                <a:solidFill>
                  <a:srgbClr val="211D1E"/>
                </a:solidFill>
                <a:latin typeface="Proxima Nova"/>
                <a:cs typeface="Arial" panose="020B0604020202020204" pitchFamily="34" charset="0"/>
              </a:rPr>
              <a:t>Permit writers develop WQBELs based on site-specific factors. They can also be derived from Total Maximum Daily Loads (TMDLs).</a:t>
            </a:r>
          </a:p>
        </p:txBody>
      </p:sp>
      <p:sp>
        <p:nvSpPr>
          <p:cNvPr id="9" name="TextBox 8">
            <a:extLst>
              <a:ext uri="{FF2B5EF4-FFF2-40B4-BE49-F238E27FC236}">
                <a16:creationId xmlns:a16="http://schemas.microsoft.com/office/drawing/2014/main" id="{541D14C9-FD39-455B-AF68-1EEB4AC263AF}"/>
              </a:ext>
            </a:extLst>
          </p:cNvPr>
          <p:cNvSpPr txBox="1"/>
          <p:nvPr/>
        </p:nvSpPr>
        <p:spPr>
          <a:xfrm>
            <a:off x="5939547" y="6522803"/>
            <a:ext cx="312906" cy="369332"/>
          </a:xfrm>
          <a:prstGeom prst="rect">
            <a:avLst/>
          </a:prstGeom>
          <a:noFill/>
        </p:spPr>
        <p:txBody>
          <a:bodyPr wrap="none" rtlCol="0">
            <a:spAutoFit/>
          </a:bodyPr>
          <a:lstStyle/>
          <a:p>
            <a:r>
              <a:rPr lang="en-US" dirty="0">
                <a:latin typeface="Century Schoolbook" panose="02040604050505020304" pitchFamily="18" charset="0"/>
              </a:rPr>
              <a:t>5</a:t>
            </a:r>
          </a:p>
        </p:txBody>
      </p:sp>
      <p:pic>
        <p:nvPicPr>
          <p:cNvPr id="5" name="Picture 4">
            <a:extLst>
              <a:ext uri="{FF2B5EF4-FFF2-40B4-BE49-F238E27FC236}">
                <a16:creationId xmlns:a16="http://schemas.microsoft.com/office/drawing/2014/main" id="{C0A84CBD-0828-42D8-A37C-EC450FA8878A}"/>
              </a:ext>
            </a:extLst>
          </p:cNvPr>
          <p:cNvPicPr>
            <a:picLocks noChangeAspect="1"/>
          </p:cNvPicPr>
          <p:nvPr/>
        </p:nvPicPr>
        <p:blipFill>
          <a:blip r:embed="rId3"/>
          <a:stretch>
            <a:fillRect/>
          </a:stretch>
        </p:blipFill>
        <p:spPr>
          <a:xfrm>
            <a:off x="0" y="5915024"/>
            <a:ext cx="12222760" cy="942975"/>
          </a:xfrm>
          <a:prstGeom prst="rect">
            <a:avLst/>
          </a:prstGeom>
        </p:spPr>
      </p:pic>
    </p:spTree>
    <p:extLst>
      <p:ext uri="{BB962C8B-B14F-4D97-AF65-F5344CB8AC3E}">
        <p14:creationId xmlns:p14="http://schemas.microsoft.com/office/powerpoint/2010/main" val="173913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913A8F2-9787-47F1-97BE-08919DDEA730}"/>
              </a:ext>
            </a:extLst>
          </p:cNvPr>
          <p:cNvSpPr>
            <a:spLocks noGrp="1" noChangeArrowheads="1"/>
          </p:cNvSpPr>
          <p:nvPr>
            <p:ph type="title"/>
          </p:nvPr>
        </p:nvSpPr>
        <p:spPr/>
        <p:txBody>
          <a:bodyPr/>
          <a:lstStyle/>
          <a:p>
            <a:r>
              <a:rPr lang="en-US" altLang="en-US" dirty="0">
                <a:solidFill>
                  <a:srgbClr val="0070C0"/>
                </a:solidFill>
                <a:latin typeface="Proxima Nova"/>
                <a:ea typeface="ＭＳ Ｐゴシック" panose="020B0600070205080204" pitchFamily="34" charset="-128"/>
              </a:rPr>
              <a:t>Zoom Meeting Housekeeping</a:t>
            </a:r>
          </a:p>
        </p:txBody>
      </p:sp>
      <p:sp>
        <p:nvSpPr>
          <p:cNvPr id="3" name="Content Placeholder 2">
            <a:extLst>
              <a:ext uri="{FF2B5EF4-FFF2-40B4-BE49-F238E27FC236}">
                <a16:creationId xmlns:a16="http://schemas.microsoft.com/office/drawing/2014/main" id="{835AABCC-E14F-4142-A3F5-6C8872F84842}"/>
              </a:ext>
            </a:extLst>
          </p:cNvPr>
          <p:cNvSpPr>
            <a:spLocks noGrp="1"/>
          </p:cNvSpPr>
          <p:nvPr>
            <p:ph idx="1"/>
          </p:nvPr>
        </p:nvSpPr>
        <p:spPr>
          <a:xfrm>
            <a:off x="1032387" y="1350036"/>
            <a:ext cx="10589342" cy="3659570"/>
          </a:xfrm>
        </p:spPr>
        <p:txBody>
          <a:bodyPr>
            <a:normAutofit fontScale="92500" lnSpcReduction="10000"/>
          </a:bodyPr>
          <a:lstStyle/>
          <a:p>
            <a:pPr marL="0" indent="0">
              <a:buNone/>
              <a:defRPr/>
            </a:pPr>
            <a:endParaRPr lang="en-US" sz="2600" dirty="0"/>
          </a:p>
          <a:p>
            <a:pPr>
              <a:defRPr/>
            </a:pPr>
            <a:r>
              <a:rPr lang="en-US" sz="2600" dirty="0">
                <a:latin typeface="Proxima Nova"/>
              </a:rPr>
              <a:t>Audio is available through your computer’s mic and speakers or by telephone. </a:t>
            </a:r>
          </a:p>
          <a:p>
            <a:pPr>
              <a:defRPr/>
            </a:pPr>
            <a:r>
              <a:rPr lang="en-US" sz="2600" dirty="0">
                <a:latin typeface="Proxima Nova"/>
              </a:rPr>
              <a:t>Type questions into the Chat box in the bottom dashboard.</a:t>
            </a:r>
          </a:p>
          <a:p>
            <a:pPr>
              <a:defRPr/>
            </a:pPr>
            <a:r>
              <a:rPr lang="en-US" sz="2600" dirty="0">
                <a:latin typeface="Proxima Nova"/>
              </a:rPr>
              <a:t>To raise your hand, click the “Reactions” icon, in your dashboard, then click “Raise Hand.”</a:t>
            </a:r>
          </a:p>
          <a:p>
            <a:pPr>
              <a:defRPr/>
            </a:pPr>
            <a:r>
              <a:rPr lang="en-US" sz="2600" dirty="0">
                <a:latin typeface="Proxima Nova"/>
              </a:rPr>
              <a:t>Please feel free to ask questions throughout the presentation.</a:t>
            </a:r>
          </a:p>
          <a:p>
            <a:pPr>
              <a:defRPr/>
            </a:pPr>
            <a:r>
              <a:rPr lang="en-US" sz="2600" dirty="0">
                <a:latin typeface="Proxima Nova"/>
              </a:rPr>
              <a:t>Please contact </a:t>
            </a:r>
            <a:r>
              <a:rPr lang="en-US" sz="2600" dirty="0">
                <a:latin typeface="Proxima Nova"/>
                <a:hlinkClick r:id="rId2"/>
              </a:rPr>
              <a:t>Morgan.Collins@erg.com</a:t>
            </a:r>
            <a:r>
              <a:rPr lang="en-US" sz="2600" dirty="0">
                <a:latin typeface="Proxima Nova"/>
              </a:rPr>
              <a:t> if you are having technical issues with Zoom.</a:t>
            </a:r>
          </a:p>
          <a:p>
            <a:pPr marL="0" indent="0">
              <a:buNone/>
              <a:defRPr/>
            </a:pPr>
            <a:endParaRPr lang="en-US" sz="2600" dirty="0"/>
          </a:p>
          <a:p>
            <a:pPr marL="0" indent="0">
              <a:buNone/>
              <a:defRPr/>
            </a:pPr>
            <a:endParaRPr lang="en-US" dirty="0"/>
          </a:p>
        </p:txBody>
      </p:sp>
      <p:sp>
        <p:nvSpPr>
          <p:cNvPr id="2" name="Slide Number Placeholder 1">
            <a:extLst>
              <a:ext uri="{FF2B5EF4-FFF2-40B4-BE49-F238E27FC236}">
                <a16:creationId xmlns:a16="http://schemas.microsoft.com/office/drawing/2014/main" id="{89AB918A-B38B-46D7-A613-12B092ACD0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8DA84B-B4DF-4466-ACCF-C5458BA3B6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370EF26-AF50-8C1E-B2F4-265D8CD934B0}"/>
              </a:ext>
            </a:extLst>
          </p:cNvPr>
          <p:cNvGrpSpPr/>
          <p:nvPr/>
        </p:nvGrpSpPr>
        <p:grpSpPr>
          <a:xfrm>
            <a:off x="309607" y="5121918"/>
            <a:ext cx="11693555" cy="772092"/>
            <a:chOff x="249222" y="4681801"/>
            <a:chExt cx="11693555" cy="772092"/>
          </a:xfrm>
        </p:grpSpPr>
        <p:pic>
          <p:nvPicPr>
            <p:cNvPr id="1027" name="Picture 3">
              <a:extLst>
                <a:ext uri="{FF2B5EF4-FFF2-40B4-BE49-F238E27FC236}">
                  <a16:creationId xmlns:a16="http://schemas.microsoft.com/office/drawing/2014/main" id="{C11A5966-8A96-01E1-439A-8494BB629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22" y="4802915"/>
              <a:ext cx="11693555" cy="52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5FBED2E-AC27-4B86-9BF9-0C83CAE7E200}"/>
                </a:ext>
              </a:extLst>
            </p:cNvPr>
            <p:cNvSpPr/>
            <p:nvPr/>
          </p:nvSpPr>
          <p:spPr>
            <a:xfrm>
              <a:off x="5033247" y="4681801"/>
              <a:ext cx="768268" cy="772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1367DF-1FF7-33D6-F362-EBFDB7AD8729}"/>
                </a:ext>
              </a:extLst>
            </p:cNvPr>
            <p:cNvSpPr/>
            <p:nvPr/>
          </p:nvSpPr>
          <p:spPr>
            <a:xfrm>
              <a:off x="8327488" y="4681801"/>
              <a:ext cx="768268" cy="772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1AAE-BEFC-4FD9-B64F-577B791F28EB}"/>
              </a:ext>
            </a:extLst>
          </p:cNvPr>
          <p:cNvSpPr>
            <a:spLocks noGrp="1"/>
          </p:cNvSpPr>
          <p:nvPr>
            <p:ph type="title"/>
          </p:nvPr>
        </p:nvSpPr>
        <p:spPr>
          <a:xfrm>
            <a:off x="838200" y="365126"/>
            <a:ext cx="10515600" cy="779464"/>
          </a:xfrm>
        </p:spPr>
        <p:txBody>
          <a:bodyPr/>
          <a:lstStyle/>
          <a:p>
            <a:pPr algn="ctr"/>
            <a:r>
              <a:rPr lang="en-US" sz="3600" dirty="0">
                <a:solidFill>
                  <a:srgbClr val="0070C0"/>
                </a:solidFill>
                <a:latin typeface="Proxima Nova"/>
                <a:cs typeface="Arial" panose="020B0604020202020204" pitchFamily="34" charset="0"/>
              </a:rPr>
              <a:t>Why are we here? (Introduction)</a:t>
            </a:r>
            <a:endParaRPr lang="en-US" dirty="0">
              <a:solidFill>
                <a:srgbClr val="0070C0"/>
              </a:solidFill>
              <a:latin typeface="Proxima Nova"/>
              <a:cs typeface="Arial" panose="020B0604020202020204" pitchFamily="34" charset="0"/>
            </a:endParaRPr>
          </a:p>
        </p:txBody>
      </p:sp>
      <p:sp>
        <p:nvSpPr>
          <p:cNvPr id="3" name="Content Placeholder 2">
            <a:extLst>
              <a:ext uri="{FF2B5EF4-FFF2-40B4-BE49-F238E27FC236}">
                <a16:creationId xmlns:a16="http://schemas.microsoft.com/office/drawing/2014/main" id="{7AC30E98-EDE1-461D-AFDB-192B940C1F25}"/>
              </a:ext>
            </a:extLst>
          </p:cNvPr>
          <p:cNvSpPr>
            <a:spLocks noGrp="1"/>
          </p:cNvSpPr>
          <p:nvPr>
            <p:ph idx="1"/>
          </p:nvPr>
        </p:nvSpPr>
        <p:spPr>
          <a:xfrm>
            <a:off x="838200" y="1825625"/>
            <a:ext cx="6010835" cy="4351338"/>
          </a:xfrm>
        </p:spPr>
        <p:txBody>
          <a:bodyPr>
            <a:normAutofit/>
          </a:bodyPr>
          <a:lstStyle/>
          <a:p>
            <a:r>
              <a:rPr lang="en-US" sz="2000" dirty="0">
                <a:latin typeface="Proxima Nova"/>
              </a:rPr>
              <a:t>The U.S. Environmental Protection Agency (EPA) is a federal government agency whose mission is to protect human and environmental health.</a:t>
            </a:r>
          </a:p>
          <a:p>
            <a:endParaRPr lang="en-US" sz="2000" dirty="0">
              <a:latin typeface="Proxima Nova"/>
            </a:endParaRPr>
          </a:p>
          <a:p>
            <a:r>
              <a:rPr lang="en-US" sz="2000" dirty="0">
                <a:latin typeface="Proxima Nova"/>
              </a:rPr>
              <a:t>EPA can do this through laws that limit pollution from industrial sources into the environment.</a:t>
            </a:r>
          </a:p>
          <a:p>
            <a:endParaRPr lang="en-US" sz="2000" dirty="0">
              <a:latin typeface="Proxima Nova"/>
            </a:endParaRPr>
          </a:p>
          <a:p>
            <a:r>
              <a:rPr lang="en-US" sz="2000" dirty="0">
                <a:latin typeface="Proxima Nova"/>
              </a:rPr>
              <a:t>This meeting is intended to discuss water pollution, specifically from local power plants.</a:t>
            </a:r>
          </a:p>
        </p:txBody>
      </p:sp>
      <p:pic>
        <p:nvPicPr>
          <p:cNvPr id="4" name="Picture 3">
            <a:extLst>
              <a:ext uri="{FF2B5EF4-FFF2-40B4-BE49-F238E27FC236}">
                <a16:creationId xmlns:a16="http://schemas.microsoft.com/office/drawing/2014/main" id="{F865D3AD-B99C-40F1-9BDF-D2993C0F01BC}"/>
              </a:ext>
            </a:extLst>
          </p:cNvPr>
          <p:cNvPicPr>
            <a:picLocks noChangeAspect="1"/>
          </p:cNvPicPr>
          <p:nvPr/>
        </p:nvPicPr>
        <p:blipFill>
          <a:blip r:embed="rId2"/>
          <a:stretch>
            <a:fillRect/>
          </a:stretch>
        </p:blipFill>
        <p:spPr>
          <a:xfrm>
            <a:off x="0" y="5915024"/>
            <a:ext cx="12222760" cy="942975"/>
          </a:xfrm>
          <a:prstGeom prst="rect">
            <a:avLst/>
          </a:prstGeom>
        </p:spPr>
      </p:pic>
      <p:pic>
        <p:nvPicPr>
          <p:cNvPr id="5" name="Picture 4">
            <a:extLst>
              <a:ext uri="{FF2B5EF4-FFF2-40B4-BE49-F238E27FC236}">
                <a16:creationId xmlns:a16="http://schemas.microsoft.com/office/drawing/2014/main" id="{C4824560-8FA7-4F28-87EC-5227212C51F6}"/>
              </a:ext>
            </a:extLst>
          </p:cNvPr>
          <p:cNvPicPr>
            <a:picLocks noChangeAspect="1"/>
          </p:cNvPicPr>
          <p:nvPr/>
        </p:nvPicPr>
        <p:blipFill>
          <a:blip r:embed="rId3"/>
          <a:stretch>
            <a:fillRect/>
          </a:stretch>
        </p:blipFill>
        <p:spPr>
          <a:xfrm>
            <a:off x="7385302" y="1810731"/>
            <a:ext cx="4301191" cy="3225894"/>
          </a:xfrm>
          <a:prstGeom prst="rect">
            <a:avLst/>
          </a:prstGeom>
          <a:ln>
            <a:solidFill>
              <a:schemeClr val="tx1"/>
            </a:solidFill>
          </a:ln>
        </p:spPr>
      </p:pic>
    </p:spTree>
    <p:extLst>
      <p:ext uri="{BB962C8B-B14F-4D97-AF65-F5344CB8AC3E}">
        <p14:creationId xmlns:p14="http://schemas.microsoft.com/office/powerpoint/2010/main" val="320712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14AF-7E5E-4FA8-AB7C-12F1EAB0840B}"/>
              </a:ext>
            </a:extLst>
          </p:cNvPr>
          <p:cNvSpPr>
            <a:spLocks noGrp="1"/>
          </p:cNvSpPr>
          <p:nvPr>
            <p:ph type="title"/>
          </p:nvPr>
        </p:nvSpPr>
        <p:spPr>
          <a:xfrm>
            <a:off x="838200" y="255863"/>
            <a:ext cx="10515600" cy="760710"/>
          </a:xfrm>
        </p:spPr>
        <p:txBody>
          <a:bodyPr>
            <a:normAutofit fontScale="90000"/>
          </a:bodyPr>
          <a:lstStyle/>
          <a:p>
            <a:pPr algn="ctr"/>
            <a:r>
              <a:rPr lang="en-US" sz="3600" dirty="0">
                <a:solidFill>
                  <a:srgbClr val="0070C0"/>
                </a:solidFill>
                <a:latin typeface="Proxima Nova"/>
                <a:cs typeface="Arial" panose="020B0604020202020204" pitchFamily="34" charset="0"/>
              </a:rPr>
              <a:t>What is the Effluent Limitations Guidelines Program?</a:t>
            </a:r>
          </a:p>
        </p:txBody>
      </p:sp>
      <p:sp>
        <p:nvSpPr>
          <p:cNvPr id="31" name="TextBox 30">
            <a:extLst>
              <a:ext uri="{FF2B5EF4-FFF2-40B4-BE49-F238E27FC236}">
                <a16:creationId xmlns:a16="http://schemas.microsoft.com/office/drawing/2014/main" id="{0E0DFF5F-05E5-428C-BE76-0CAE9481326D}"/>
              </a:ext>
            </a:extLst>
          </p:cNvPr>
          <p:cNvSpPr txBox="1"/>
          <p:nvPr/>
        </p:nvSpPr>
        <p:spPr>
          <a:xfrm>
            <a:off x="523535" y="4925444"/>
            <a:ext cx="10610845"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801BFE8-21F4-4A10-AFC5-C58A09CADE91}"/>
              </a:ext>
            </a:extLst>
          </p:cNvPr>
          <p:cNvPicPr>
            <a:picLocks noChangeAspect="1"/>
          </p:cNvPicPr>
          <p:nvPr/>
        </p:nvPicPr>
        <p:blipFill>
          <a:blip r:embed="rId2"/>
          <a:stretch>
            <a:fillRect/>
          </a:stretch>
        </p:blipFill>
        <p:spPr>
          <a:xfrm>
            <a:off x="0" y="5915024"/>
            <a:ext cx="12222760" cy="942975"/>
          </a:xfrm>
          <a:prstGeom prst="rect">
            <a:avLst/>
          </a:prstGeom>
        </p:spPr>
      </p:pic>
      <p:pic>
        <p:nvPicPr>
          <p:cNvPr id="9" name="Picture 8" descr="A picture containing text, different&#10;&#10;Description automatically generated">
            <a:extLst>
              <a:ext uri="{FF2B5EF4-FFF2-40B4-BE49-F238E27FC236}">
                <a16:creationId xmlns:a16="http://schemas.microsoft.com/office/drawing/2014/main" id="{6330E327-A75E-4474-88B1-46B2FB43B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354" y="2225837"/>
            <a:ext cx="4694144" cy="3193060"/>
          </a:xfrm>
          <a:prstGeom prst="rect">
            <a:avLst/>
          </a:prstGeom>
        </p:spPr>
      </p:pic>
      <p:sp>
        <p:nvSpPr>
          <p:cNvPr id="11" name="TextBox 10">
            <a:extLst>
              <a:ext uri="{FF2B5EF4-FFF2-40B4-BE49-F238E27FC236}">
                <a16:creationId xmlns:a16="http://schemas.microsoft.com/office/drawing/2014/main" id="{986805F4-42AB-46D9-851D-896CA4485275}"/>
              </a:ext>
            </a:extLst>
          </p:cNvPr>
          <p:cNvSpPr txBox="1"/>
          <p:nvPr/>
        </p:nvSpPr>
        <p:spPr>
          <a:xfrm>
            <a:off x="6308940" y="1623326"/>
            <a:ext cx="5382458" cy="584775"/>
          </a:xfrm>
          <a:prstGeom prst="rect">
            <a:avLst/>
          </a:prstGeom>
          <a:noFill/>
        </p:spPr>
        <p:txBody>
          <a:bodyPr wrap="square" rtlCol="0">
            <a:spAutoFit/>
          </a:bodyPr>
          <a:lstStyle/>
          <a:p>
            <a:pPr algn="ctr"/>
            <a:r>
              <a:rPr lang="en-US" sz="1600" dirty="0">
                <a:latin typeface="Proxima Nova"/>
                <a:cs typeface="Arial" panose="020B0604020202020204" pitchFamily="34" charset="0"/>
              </a:rPr>
              <a:t>Examples of industrial sources regulated by ELGs include: </a:t>
            </a:r>
          </a:p>
          <a:p>
            <a:pPr algn="ctr"/>
            <a:endParaRPr lang="en-US" sz="1600" dirty="0">
              <a:latin typeface="Proxima Nova"/>
            </a:endParaRPr>
          </a:p>
        </p:txBody>
      </p:sp>
      <p:graphicFrame>
        <p:nvGraphicFramePr>
          <p:cNvPr id="5" name="Diagram 4">
            <a:extLst>
              <a:ext uri="{FF2B5EF4-FFF2-40B4-BE49-F238E27FC236}">
                <a16:creationId xmlns:a16="http://schemas.microsoft.com/office/drawing/2014/main" id="{B47E5D83-68FF-4DF4-8D0C-F978A0643A6B}"/>
              </a:ext>
            </a:extLst>
          </p:cNvPr>
          <p:cNvGraphicFramePr/>
          <p:nvPr>
            <p:extLst>
              <p:ext uri="{D42A27DB-BD31-4B8C-83A1-F6EECF244321}">
                <p14:modId xmlns:p14="http://schemas.microsoft.com/office/powerpoint/2010/main" val="3764522279"/>
              </p:ext>
            </p:extLst>
          </p:nvPr>
        </p:nvGraphicFramePr>
        <p:xfrm>
          <a:off x="328328" y="1143000"/>
          <a:ext cx="5980612" cy="4571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9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4F87-950D-43CA-BB3F-87EB9A72F7AF}"/>
              </a:ext>
            </a:extLst>
          </p:cNvPr>
          <p:cNvSpPr>
            <a:spLocks noGrp="1"/>
          </p:cNvSpPr>
          <p:nvPr>
            <p:ph type="title"/>
          </p:nvPr>
        </p:nvSpPr>
        <p:spPr>
          <a:xfrm>
            <a:off x="933450" y="190220"/>
            <a:ext cx="10515600" cy="854075"/>
          </a:xfrm>
        </p:spPr>
        <p:txBody>
          <a:bodyPr>
            <a:normAutofit/>
          </a:bodyPr>
          <a:lstStyle/>
          <a:p>
            <a:pPr algn="ctr"/>
            <a:r>
              <a:rPr lang="en-US" sz="3600" dirty="0">
                <a:solidFill>
                  <a:srgbClr val="0070C0"/>
                </a:solidFill>
                <a:latin typeface="Proxima Nova"/>
                <a:cs typeface="Arial" panose="020B0604020202020204" pitchFamily="34" charset="0"/>
              </a:rPr>
              <a:t>What is the Supplemental Steam Electric Rule?</a:t>
            </a:r>
          </a:p>
        </p:txBody>
      </p:sp>
      <p:sp>
        <p:nvSpPr>
          <p:cNvPr id="3" name="Content Placeholder 2">
            <a:extLst>
              <a:ext uri="{FF2B5EF4-FFF2-40B4-BE49-F238E27FC236}">
                <a16:creationId xmlns:a16="http://schemas.microsoft.com/office/drawing/2014/main" id="{C5D15DD2-A9C7-433D-9115-0F23DC7282C7}"/>
              </a:ext>
            </a:extLst>
          </p:cNvPr>
          <p:cNvSpPr>
            <a:spLocks noGrp="1"/>
          </p:cNvSpPr>
          <p:nvPr>
            <p:ph idx="1"/>
          </p:nvPr>
        </p:nvSpPr>
        <p:spPr>
          <a:xfrm>
            <a:off x="110839" y="1649504"/>
            <a:ext cx="6915968" cy="3940591"/>
          </a:xfrm>
        </p:spPr>
        <p:txBody>
          <a:bodyPr>
            <a:normAutofit fontScale="92500" lnSpcReduction="10000"/>
          </a:bodyPr>
          <a:lstStyle/>
          <a:p>
            <a:r>
              <a:rPr lang="en-US" sz="2000" dirty="0">
                <a:latin typeface="Proxima Nova"/>
                <a:cs typeface="Arial" panose="020B0604020202020204" pitchFamily="34" charset="0"/>
              </a:rPr>
              <a:t>In August 2021, the EPA announced that it will be developing limits on polluted water released by coal-fired power plants. </a:t>
            </a:r>
          </a:p>
          <a:p>
            <a:endParaRPr lang="en-US" sz="2000" dirty="0">
              <a:latin typeface="Proxima Nova"/>
              <a:cs typeface="Arial" panose="020B0604020202020204" pitchFamily="34" charset="0"/>
            </a:endParaRPr>
          </a:p>
          <a:p>
            <a:r>
              <a:rPr lang="en-US" sz="2000" dirty="0">
                <a:latin typeface="Proxima Nova"/>
                <a:cs typeface="Arial" panose="020B0604020202020204" pitchFamily="34" charset="0"/>
              </a:rPr>
              <a:t>Previously, EPA updated limits for coal-fired power plants in 2015 and 2020.</a:t>
            </a:r>
          </a:p>
          <a:p>
            <a:pPr marL="0" indent="0">
              <a:buNone/>
            </a:pPr>
            <a:endParaRPr lang="en-US" sz="2000" dirty="0">
              <a:latin typeface="Proxima Nova"/>
              <a:cs typeface="Arial" panose="020B0604020202020204" pitchFamily="34" charset="0"/>
            </a:endParaRPr>
          </a:p>
          <a:p>
            <a:r>
              <a:rPr lang="en-US" sz="2000" dirty="0">
                <a:latin typeface="Proxima Nova"/>
                <a:cs typeface="Arial" panose="020B0604020202020204" pitchFamily="34" charset="0"/>
              </a:rPr>
              <a:t>Power plants must clean any polluted water before it flows into nearby lakes, rivers, and streams.</a:t>
            </a:r>
          </a:p>
          <a:p>
            <a:endParaRPr lang="en-US" sz="2000" dirty="0">
              <a:latin typeface="Proxima Nova"/>
              <a:cs typeface="Arial" panose="020B0604020202020204" pitchFamily="34" charset="0"/>
            </a:endParaRPr>
          </a:p>
          <a:p>
            <a:r>
              <a:rPr lang="en-US" sz="2000" dirty="0">
                <a:latin typeface="Proxima Nova"/>
                <a:cs typeface="Arial" panose="020B0604020202020204" pitchFamily="34" charset="0"/>
              </a:rPr>
              <a:t>The EPA can require plants to treat polluted water before they discharge it or prevent them from discharging the water at all.</a:t>
            </a:r>
          </a:p>
        </p:txBody>
      </p:sp>
      <p:sp>
        <p:nvSpPr>
          <p:cNvPr id="42" name="TextBox 41">
            <a:extLst>
              <a:ext uri="{FF2B5EF4-FFF2-40B4-BE49-F238E27FC236}">
                <a16:creationId xmlns:a16="http://schemas.microsoft.com/office/drawing/2014/main" id="{4B05A696-EEEB-4614-AD77-82B4C94FA586}"/>
              </a:ext>
            </a:extLst>
          </p:cNvPr>
          <p:cNvSpPr txBox="1"/>
          <p:nvPr/>
        </p:nvSpPr>
        <p:spPr>
          <a:xfrm>
            <a:off x="5691702" y="6516510"/>
            <a:ext cx="312906" cy="369332"/>
          </a:xfrm>
          <a:prstGeom prst="rect">
            <a:avLst/>
          </a:prstGeom>
          <a:noFill/>
        </p:spPr>
        <p:txBody>
          <a:bodyPr wrap="none" rtlCol="0">
            <a:spAutoFit/>
          </a:bodyPr>
          <a:lstStyle/>
          <a:p>
            <a:r>
              <a:rPr lang="en-US" dirty="0">
                <a:latin typeface="Century Schoolbook" panose="02040604050505020304" pitchFamily="18" charset="0"/>
              </a:rPr>
              <a:t>3</a:t>
            </a:r>
          </a:p>
        </p:txBody>
      </p:sp>
      <p:pic>
        <p:nvPicPr>
          <p:cNvPr id="10" name="Picture 9">
            <a:extLst>
              <a:ext uri="{FF2B5EF4-FFF2-40B4-BE49-F238E27FC236}">
                <a16:creationId xmlns:a16="http://schemas.microsoft.com/office/drawing/2014/main" id="{7A6A5D34-2E0A-4315-9695-78D055E0FBC0}"/>
              </a:ext>
            </a:extLst>
          </p:cNvPr>
          <p:cNvPicPr>
            <a:picLocks noChangeAspect="1"/>
          </p:cNvPicPr>
          <p:nvPr/>
        </p:nvPicPr>
        <p:blipFill>
          <a:blip r:embed="rId2"/>
          <a:stretch>
            <a:fillRect/>
          </a:stretch>
        </p:blipFill>
        <p:spPr>
          <a:xfrm>
            <a:off x="0" y="5915024"/>
            <a:ext cx="12222760" cy="942975"/>
          </a:xfrm>
          <a:prstGeom prst="rect">
            <a:avLst/>
          </a:prstGeom>
        </p:spPr>
      </p:pic>
      <p:pic>
        <p:nvPicPr>
          <p:cNvPr id="11" name="Picture 2">
            <a:extLst>
              <a:ext uri="{FF2B5EF4-FFF2-40B4-BE49-F238E27FC236}">
                <a16:creationId xmlns:a16="http://schemas.microsoft.com/office/drawing/2014/main" id="{25ABD324-6FD1-45A5-8796-A9BC0335C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960" y="2127003"/>
            <a:ext cx="4455469" cy="2157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4F87-950D-43CA-BB3F-87EB9A72F7AF}"/>
              </a:ext>
            </a:extLst>
          </p:cNvPr>
          <p:cNvSpPr>
            <a:spLocks noGrp="1"/>
          </p:cNvSpPr>
          <p:nvPr>
            <p:ph type="title"/>
          </p:nvPr>
        </p:nvSpPr>
        <p:spPr>
          <a:xfrm>
            <a:off x="933450" y="190220"/>
            <a:ext cx="10515600" cy="854075"/>
          </a:xfrm>
        </p:spPr>
        <p:txBody>
          <a:bodyPr>
            <a:normAutofit/>
          </a:bodyPr>
          <a:lstStyle/>
          <a:p>
            <a:pPr algn="ctr"/>
            <a:r>
              <a:rPr lang="en-US" sz="3600" dirty="0">
                <a:solidFill>
                  <a:srgbClr val="0070C0"/>
                </a:solidFill>
                <a:latin typeface="Proxima Nova"/>
                <a:cs typeface="Arial" panose="020B0604020202020204" pitchFamily="34" charset="0"/>
              </a:rPr>
              <a:t>What are the types of polluted water?</a:t>
            </a:r>
          </a:p>
        </p:txBody>
      </p:sp>
      <p:sp>
        <p:nvSpPr>
          <p:cNvPr id="42" name="TextBox 41">
            <a:extLst>
              <a:ext uri="{FF2B5EF4-FFF2-40B4-BE49-F238E27FC236}">
                <a16:creationId xmlns:a16="http://schemas.microsoft.com/office/drawing/2014/main" id="{4B05A696-EEEB-4614-AD77-82B4C94FA586}"/>
              </a:ext>
            </a:extLst>
          </p:cNvPr>
          <p:cNvSpPr txBox="1"/>
          <p:nvPr/>
        </p:nvSpPr>
        <p:spPr>
          <a:xfrm>
            <a:off x="5691702" y="6516510"/>
            <a:ext cx="312906" cy="369332"/>
          </a:xfrm>
          <a:prstGeom prst="rect">
            <a:avLst/>
          </a:prstGeom>
          <a:noFill/>
        </p:spPr>
        <p:txBody>
          <a:bodyPr wrap="none" rtlCol="0">
            <a:spAutoFit/>
          </a:bodyPr>
          <a:lstStyle/>
          <a:p>
            <a:r>
              <a:rPr lang="en-US" dirty="0">
                <a:latin typeface="Century Schoolbook" panose="02040604050505020304" pitchFamily="18" charset="0"/>
              </a:rPr>
              <a:t>3</a:t>
            </a:r>
          </a:p>
        </p:txBody>
      </p:sp>
      <p:pic>
        <p:nvPicPr>
          <p:cNvPr id="10" name="Picture 9">
            <a:extLst>
              <a:ext uri="{FF2B5EF4-FFF2-40B4-BE49-F238E27FC236}">
                <a16:creationId xmlns:a16="http://schemas.microsoft.com/office/drawing/2014/main" id="{7A6A5D34-2E0A-4315-9695-78D055E0FBC0}"/>
              </a:ext>
            </a:extLst>
          </p:cNvPr>
          <p:cNvPicPr>
            <a:picLocks noChangeAspect="1"/>
          </p:cNvPicPr>
          <p:nvPr/>
        </p:nvPicPr>
        <p:blipFill>
          <a:blip r:embed="rId3"/>
          <a:stretch>
            <a:fillRect/>
          </a:stretch>
        </p:blipFill>
        <p:spPr>
          <a:xfrm>
            <a:off x="0" y="5915024"/>
            <a:ext cx="12222760" cy="942975"/>
          </a:xfrm>
          <a:prstGeom prst="rect">
            <a:avLst/>
          </a:prstGeom>
        </p:spPr>
      </p:pic>
      <p:pic>
        <p:nvPicPr>
          <p:cNvPr id="5" name="Picture 4" descr="Diagram&#10;&#10;Description automatically generated">
            <a:extLst>
              <a:ext uri="{FF2B5EF4-FFF2-40B4-BE49-F238E27FC236}">
                <a16:creationId xmlns:a16="http://schemas.microsoft.com/office/drawing/2014/main" id="{C7DFCF1D-7919-43CC-B6E2-67E71A402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221" y="1416928"/>
            <a:ext cx="6171220" cy="4498096"/>
          </a:xfrm>
          <a:prstGeom prst="rect">
            <a:avLst/>
          </a:prstGeom>
        </p:spPr>
      </p:pic>
      <p:sp>
        <p:nvSpPr>
          <p:cNvPr id="3" name="Content Placeholder 2">
            <a:extLst>
              <a:ext uri="{FF2B5EF4-FFF2-40B4-BE49-F238E27FC236}">
                <a16:creationId xmlns:a16="http://schemas.microsoft.com/office/drawing/2014/main" id="{C5D15DD2-A9C7-433D-9115-0F23DC7282C7}"/>
              </a:ext>
            </a:extLst>
          </p:cNvPr>
          <p:cNvSpPr>
            <a:spLocks noGrp="1"/>
          </p:cNvSpPr>
          <p:nvPr>
            <p:ph idx="1"/>
          </p:nvPr>
        </p:nvSpPr>
        <p:spPr>
          <a:xfrm>
            <a:off x="91384" y="1058477"/>
            <a:ext cx="12100616" cy="942975"/>
          </a:xfrm>
        </p:spPr>
        <p:txBody>
          <a:bodyPr>
            <a:normAutofit/>
          </a:bodyPr>
          <a:lstStyle/>
          <a:p>
            <a:pPr marL="0" indent="0" algn="ctr">
              <a:buNone/>
            </a:pPr>
            <a:r>
              <a:rPr lang="en-US" sz="1800" dirty="0">
                <a:latin typeface="Proxima Nova"/>
                <a:cs typeface="Arial" panose="020B0604020202020204" pitchFamily="34" charset="0"/>
              </a:rPr>
              <a:t>The Supplemental Steam Electric Rule will update standards for different types of polluted water released by coal-fired power plants: </a:t>
            </a:r>
          </a:p>
        </p:txBody>
      </p:sp>
      <p:sp>
        <p:nvSpPr>
          <p:cNvPr id="6" name="Callout: Bent Line 5">
            <a:extLst>
              <a:ext uri="{FF2B5EF4-FFF2-40B4-BE49-F238E27FC236}">
                <a16:creationId xmlns:a16="http://schemas.microsoft.com/office/drawing/2014/main" id="{F318B61C-34B3-4236-8A96-00F22D67F72E}"/>
              </a:ext>
            </a:extLst>
          </p:cNvPr>
          <p:cNvSpPr/>
          <p:nvPr/>
        </p:nvSpPr>
        <p:spPr>
          <a:xfrm>
            <a:off x="8042804" y="2015634"/>
            <a:ext cx="2423101" cy="1048856"/>
          </a:xfrm>
          <a:prstGeom prst="borderCallout2">
            <a:avLst>
              <a:gd name="adj1" fmla="val 18750"/>
              <a:gd name="adj2" fmla="val -8333"/>
              <a:gd name="adj3" fmla="val 18750"/>
              <a:gd name="adj4" fmla="val -16667"/>
              <a:gd name="adj5" fmla="val 103695"/>
              <a:gd name="adj6" fmla="val -71688"/>
            </a:avLst>
          </a:prstGeom>
          <a:ln w="19050"/>
        </p:spPr>
        <p:style>
          <a:lnRef idx="2">
            <a:schemeClr val="accent1"/>
          </a:lnRef>
          <a:fillRef idx="1">
            <a:schemeClr val="lt1"/>
          </a:fillRef>
          <a:effectRef idx="0">
            <a:schemeClr val="accent1"/>
          </a:effectRef>
          <a:fontRef idx="minor">
            <a:schemeClr val="dk1"/>
          </a:fontRef>
        </p:style>
        <p:txBody>
          <a:bodyPr lIns="45720" rIns="45720" rtlCol="0" anchor="ctr" anchorCtr="1"/>
          <a:lstStyle/>
          <a:p>
            <a:r>
              <a:rPr lang="en-US" sz="1600" b="1" dirty="0">
                <a:solidFill>
                  <a:srgbClr val="0070C0"/>
                </a:solidFill>
                <a:latin typeface="Proxima Nova"/>
                <a:cs typeface="Arial" panose="020B0604020202020204" pitchFamily="34" charset="0"/>
              </a:rPr>
              <a:t>FGD wastewater</a:t>
            </a:r>
            <a:r>
              <a:rPr lang="en-US" sz="1600" dirty="0">
                <a:latin typeface="Proxima Nova"/>
                <a:cs typeface="Arial" panose="020B0604020202020204" pitchFamily="34" charset="0"/>
              </a:rPr>
              <a:t>: polluted water from wet air pollution treatment</a:t>
            </a:r>
            <a:endParaRPr lang="en-US" sz="1600" b="1" dirty="0">
              <a:latin typeface="Proxima Nova"/>
              <a:cs typeface="Arial" panose="020B0604020202020204" pitchFamily="34" charset="0"/>
            </a:endParaRPr>
          </a:p>
        </p:txBody>
      </p:sp>
      <p:sp>
        <p:nvSpPr>
          <p:cNvPr id="13" name="Callout: Bent Line 12">
            <a:extLst>
              <a:ext uri="{FF2B5EF4-FFF2-40B4-BE49-F238E27FC236}">
                <a16:creationId xmlns:a16="http://schemas.microsoft.com/office/drawing/2014/main" id="{B4D5C1AE-77D3-4A3A-ABFA-832C70B49B53}"/>
              </a:ext>
            </a:extLst>
          </p:cNvPr>
          <p:cNvSpPr/>
          <p:nvPr/>
        </p:nvSpPr>
        <p:spPr>
          <a:xfrm>
            <a:off x="173734" y="1926077"/>
            <a:ext cx="2805320" cy="1337554"/>
          </a:xfrm>
          <a:prstGeom prst="borderCallout2">
            <a:avLst>
              <a:gd name="adj1" fmla="val 16863"/>
              <a:gd name="adj2" fmla="val 104531"/>
              <a:gd name="adj3" fmla="val 16863"/>
              <a:gd name="adj4" fmla="val 128264"/>
              <a:gd name="adj5" fmla="val 120047"/>
              <a:gd name="adj6" fmla="val 140695"/>
            </a:avLst>
          </a:prstGeom>
          <a:ln w="19050"/>
        </p:spPr>
        <p:style>
          <a:lnRef idx="2">
            <a:schemeClr val="accent1"/>
          </a:lnRef>
          <a:fillRef idx="1">
            <a:schemeClr val="lt1"/>
          </a:fillRef>
          <a:effectRef idx="0">
            <a:schemeClr val="accent1"/>
          </a:effectRef>
          <a:fontRef idx="minor">
            <a:schemeClr val="dk1"/>
          </a:fontRef>
        </p:style>
        <p:txBody>
          <a:bodyPr rtlCol="0" anchor="ctr" anchorCtr="1"/>
          <a:lstStyle/>
          <a:p>
            <a:r>
              <a:rPr lang="en-US" sz="1600" b="1" dirty="0">
                <a:solidFill>
                  <a:srgbClr val="0070C0"/>
                </a:solidFill>
                <a:latin typeface="Proxima Nova"/>
                <a:cs typeface="Arial" panose="020B0604020202020204" pitchFamily="34" charset="0"/>
              </a:rPr>
              <a:t>Bottom ash transport and purge water</a:t>
            </a:r>
            <a:r>
              <a:rPr lang="en-US" sz="1600" dirty="0">
                <a:latin typeface="Proxima Nova"/>
                <a:cs typeface="Arial" panose="020B0604020202020204" pitchFamily="34" charset="0"/>
              </a:rPr>
              <a:t>: polluted water containing ash from burning coal</a:t>
            </a:r>
          </a:p>
        </p:txBody>
      </p:sp>
      <p:sp>
        <p:nvSpPr>
          <p:cNvPr id="15" name="Callout: Bent Line 14">
            <a:extLst>
              <a:ext uri="{FF2B5EF4-FFF2-40B4-BE49-F238E27FC236}">
                <a16:creationId xmlns:a16="http://schemas.microsoft.com/office/drawing/2014/main" id="{73E0EF6F-1064-4405-8541-02AD39B98827}"/>
              </a:ext>
            </a:extLst>
          </p:cNvPr>
          <p:cNvSpPr/>
          <p:nvPr/>
        </p:nvSpPr>
        <p:spPr>
          <a:xfrm>
            <a:off x="208759" y="4319081"/>
            <a:ext cx="2511087" cy="1177967"/>
          </a:xfrm>
          <a:prstGeom prst="borderCallout2">
            <a:avLst>
              <a:gd name="adj1" fmla="val 16863"/>
              <a:gd name="adj2" fmla="val 104531"/>
              <a:gd name="adj3" fmla="val 16863"/>
              <a:gd name="adj4" fmla="val 128264"/>
              <a:gd name="adj5" fmla="val 39467"/>
              <a:gd name="adj6" fmla="val 145841"/>
            </a:avLst>
          </a:prstGeom>
          <a:ln w="19050"/>
        </p:spPr>
        <p:style>
          <a:lnRef idx="2">
            <a:schemeClr val="accent1"/>
          </a:lnRef>
          <a:fillRef idx="1">
            <a:schemeClr val="lt1"/>
          </a:fillRef>
          <a:effectRef idx="0">
            <a:schemeClr val="accent1"/>
          </a:effectRef>
          <a:fontRef idx="minor">
            <a:schemeClr val="dk1"/>
          </a:fontRef>
        </p:style>
        <p:txBody>
          <a:bodyPr rtlCol="0" anchor="ctr" anchorCtr="1"/>
          <a:lstStyle/>
          <a:p>
            <a:r>
              <a:rPr lang="en-US" sz="1600" b="1" dirty="0">
                <a:solidFill>
                  <a:srgbClr val="0070C0"/>
                </a:solidFill>
                <a:latin typeface="Proxima Nova"/>
                <a:cs typeface="Arial" panose="020B0604020202020204" pitchFamily="34" charset="0"/>
              </a:rPr>
              <a:t>Landfill leachate: </a:t>
            </a:r>
            <a:r>
              <a:rPr lang="en-US" sz="1600" dirty="0">
                <a:latin typeface="Proxima Nova"/>
                <a:cs typeface="Arial" panose="020B0604020202020204" pitchFamily="34" charset="0"/>
              </a:rPr>
              <a:t>polluted water from ash ponds and landfills</a:t>
            </a:r>
          </a:p>
        </p:txBody>
      </p:sp>
      <p:sp>
        <p:nvSpPr>
          <p:cNvPr id="16" name="Callout: Bent Line 15">
            <a:extLst>
              <a:ext uri="{FF2B5EF4-FFF2-40B4-BE49-F238E27FC236}">
                <a16:creationId xmlns:a16="http://schemas.microsoft.com/office/drawing/2014/main" id="{8004BA6A-2055-428F-9712-6B60F20863AC}"/>
              </a:ext>
            </a:extLst>
          </p:cNvPr>
          <p:cNvSpPr/>
          <p:nvPr/>
        </p:nvSpPr>
        <p:spPr>
          <a:xfrm>
            <a:off x="9125145" y="3793511"/>
            <a:ext cx="2912201" cy="1609986"/>
          </a:xfrm>
          <a:prstGeom prst="borderCallout2">
            <a:avLst>
              <a:gd name="adj1" fmla="val 18750"/>
              <a:gd name="adj2" fmla="val -8333"/>
              <a:gd name="adj3" fmla="val 18750"/>
              <a:gd name="adj4" fmla="val -16667"/>
              <a:gd name="adj5" fmla="val 62161"/>
              <a:gd name="adj6" fmla="val -54858"/>
            </a:avLst>
          </a:prstGeom>
          <a:ln w="19050"/>
        </p:spPr>
        <p:style>
          <a:lnRef idx="2">
            <a:schemeClr val="accent1"/>
          </a:lnRef>
          <a:fillRef idx="1">
            <a:schemeClr val="lt1"/>
          </a:fillRef>
          <a:effectRef idx="0">
            <a:schemeClr val="accent1"/>
          </a:effectRef>
          <a:fontRef idx="minor">
            <a:schemeClr val="dk1"/>
          </a:fontRef>
        </p:style>
        <p:txBody>
          <a:bodyPr rtlCol="0" anchor="ctr" anchorCtr="1"/>
          <a:lstStyle/>
          <a:p>
            <a:r>
              <a:rPr lang="en-US" sz="1600" b="1" dirty="0">
                <a:solidFill>
                  <a:srgbClr val="0070C0"/>
                </a:solidFill>
                <a:latin typeface="Proxima Nova"/>
                <a:cs typeface="Arial" panose="020B0604020202020204" pitchFamily="34" charset="0"/>
              </a:rPr>
              <a:t>Legacy wastewater: </a:t>
            </a:r>
            <a:r>
              <a:rPr lang="en-US" sz="1600" dirty="0">
                <a:latin typeface="Proxima Nova"/>
                <a:cs typeface="Arial" panose="020B0604020202020204" pitchFamily="34" charset="0"/>
              </a:rPr>
              <a:t>polluted water created and stored in ash ponds before the Supplemental Steam Electric Rule goes into effect</a:t>
            </a:r>
          </a:p>
        </p:txBody>
      </p:sp>
    </p:spTree>
    <p:extLst>
      <p:ext uri="{BB962C8B-B14F-4D97-AF65-F5344CB8AC3E}">
        <p14:creationId xmlns:p14="http://schemas.microsoft.com/office/powerpoint/2010/main" val="123938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B89F-DAA6-4DB4-B31B-8F9EA1D742A5}"/>
              </a:ext>
            </a:extLst>
          </p:cNvPr>
          <p:cNvSpPr>
            <a:spLocks noGrp="1"/>
          </p:cNvSpPr>
          <p:nvPr>
            <p:ph type="title"/>
          </p:nvPr>
        </p:nvSpPr>
        <p:spPr>
          <a:xfrm>
            <a:off x="838200" y="155575"/>
            <a:ext cx="10515600" cy="1325563"/>
          </a:xfrm>
        </p:spPr>
        <p:txBody>
          <a:bodyPr>
            <a:normAutofit/>
          </a:bodyPr>
          <a:lstStyle/>
          <a:p>
            <a:pPr algn="ctr"/>
            <a:r>
              <a:rPr lang="en-US" sz="3600" dirty="0">
                <a:solidFill>
                  <a:srgbClr val="0070C0"/>
                </a:solidFill>
                <a:latin typeface="Proxima Nova"/>
              </a:rPr>
              <a:t>Why does your community’s input matter?</a:t>
            </a:r>
          </a:p>
        </p:txBody>
      </p:sp>
      <p:sp>
        <p:nvSpPr>
          <p:cNvPr id="3" name="Content Placeholder 2">
            <a:extLst>
              <a:ext uri="{FF2B5EF4-FFF2-40B4-BE49-F238E27FC236}">
                <a16:creationId xmlns:a16="http://schemas.microsoft.com/office/drawing/2014/main" id="{3B1E0F60-7845-4C5F-B3CD-FCCA9C350028}"/>
              </a:ext>
            </a:extLst>
          </p:cNvPr>
          <p:cNvSpPr>
            <a:spLocks noGrp="1"/>
          </p:cNvSpPr>
          <p:nvPr>
            <p:ph idx="1"/>
          </p:nvPr>
        </p:nvSpPr>
        <p:spPr>
          <a:xfrm>
            <a:off x="838200" y="1590675"/>
            <a:ext cx="10515600" cy="4586288"/>
          </a:xfrm>
        </p:spPr>
        <p:txBody>
          <a:bodyPr>
            <a:normAutofit/>
          </a:bodyPr>
          <a:lstStyle/>
          <a:p>
            <a:pPr marL="0" indent="0">
              <a:buNone/>
            </a:pPr>
            <a:r>
              <a:rPr lang="en-US" sz="2000" b="0" i="0" u="none" strike="noStrike" baseline="0" dirty="0">
                <a:solidFill>
                  <a:srgbClr val="211D1E"/>
                </a:solidFill>
                <a:latin typeface="Proxima Nova"/>
              </a:rPr>
              <a:t>EPA is conducting an environmental justice (EJ) analysis to look at the pollution exposure for potentially affected communities. EPA would like to meet with community members to talk about the following topics: </a:t>
            </a:r>
          </a:p>
          <a:p>
            <a:pPr marL="0" indent="0">
              <a:buNone/>
            </a:pPr>
            <a:endParaRPr lang="en-US" sz="2000" b="0" i="0" u="none" strike="noStrike" baseline="0" dirty="0">
              <a:solidFill>
                <a:srgbClr val="211D1E"/>
              </a:solidFill>
              <a:latin typeface="Proxima Nova"/>
            </a:endParaRPr>
          </a:p>
          <a:p>
            <a:pPr marL="342900" indent="-342900">
              <a:buFont typeface="+mj-lt"/>
              <a:buAutoNum type="arabicPeriod"/>
            </a:pPr>
            <a:r>
              <a:rPr lang="en-US" sz="2000" b="0" i="0" u="none" strike="noStrike" baseline="0" dirty="0">
                <a:solidFill>
                  <a:srgbClr val="211D1E"/>
                </a:solidFill>
                <a:latin typeface="Proxima Nova"/>
              </a:rPr>
              <a:t>Ideas and strategies for limiting pollution from power plants. </a:t>
            </a:r>
          </a:p>
          <a:p>
            <a:pPr marL="342900" indent="-342900">
              <a:buFont typeface="+mj-lt"/>
              <a:buAutoNum type="arabicPeriod"/>
            </a:pPr>
            <a:r>
              <a:rPr lang="en-US" sz="2000" b="0" i="0" u="none" strike="noStrike" baseline="0" dirty="0">
                <a:solidFill>
                  <a:srgbClr val="211D1E"/>
                </a:solidFill>
                <a:latin typeface="Proxima Nova"/>
              </a:rPr>
              <a:t>Concerns from community members related to power plants or other sources of pollution; nearby rivers, lakes, and streams; or their drinking water.</a:t>
            </a:r>
          </a:p>
          <a:p>
            <a:pPr marL="342900" indent="-342900">
              <a:buFont typeface="+mj-lt"/>
              <a:buAutoNum type="arabicPeriod"/>
            </a:pPr>
            <a:r>
              <a:rPr lang="en-US" sz="2000" b="0" i="0" u="none" strike="noStrike" baseline="0" dirty="0">
                <a:solidFill>
                  <a:srgbClr val="211D1E"/>
                </a:solidFill>
                <a:latin typeface="Proxima Nova"/>
              </a:rPr>
              <a:t>Community health, social or economic concerns.</a:t>
            </a:r>
          </a:p>
          <a:p>
            <a:pPr marL="0" indent="0">
              <a:buNone/>
            </a:pPr>
            <a:endParaRPr lang="en-US" sz="2000" b="1" dirty="0">
              <a:latin typeface="Century Schoolbook" panose="02040604050505020304" pitchFamily="18" charset="0"/>
            </a:endParaRPr>
          </a:p>
        </p:txBody>
      </p:sp>
      <p:sp>
        <p:nvSpPr>
          <p:cNvPr id="5" name="TextBox 4">
            <a:extLst>
              <a:ext uri="{FF2B5EF4-FFF2-40B4-BE49-F238E27FC236}">
                <a16:creationId xmlns:a16="http://schemas.microsoft.com/office/drawing/2014/main" id="{532C9765-EAB3-4908-8D61-AB87C969293C}"/>
              </a:ext>
            </a:extLst>
          </p:cNvPr>
          <p:cNvSpPr txBox="1"/>
          <p:nvPr/>
        </p:nvSpPr>
        <p:spPr>
          <a:xfrm>
            <a:off x="5945157" y="6517759"/>
            <a:ext cx="312906" cy="369332"/>
          </a:xfrm>
          <a:prstGeom prst="rect">
            <a:avLst/>
          </a:prstGeom>
          <a:noFill/>
        </p:spPr>
        <p:txBody>
          <a:bodyPr wrap="none" rtlCol="0">
            <a:spAutoFit/>
          </a:bodyPr>
          <a:lstStyle/>
          <a:p>
            <a:r>
              <a:rPr lang="en-US" dirty="0">
                <a:latin typeface="Century Schoolbook" panose="02040604050505020304" pitchFamily="18" charset="0"/>
              </a:rPr>
              <a:t>4</a:t>
            </a:r>
          </a:p>
        </p:txBody>
      </p:sp>
      <p:pic>
        <p:nvPicPr>
          <p:cNvPr id="6" name="Picture 5">
            <a:extLst>
              <a:ext uri="{FF2B5EF4-FFF2-40B4-BE49-F238E27FC236}">
                <a16:creationId xmlns:a16="http://schemas.microsoft.com/office/drawing/2014/main" id="{0801290B-2384-4181-9DE7-C7282C997C2A}"/>
              </a:ext>
            </a:extLst>
          </p:cNvPr>
          <p:cNvPicPr>
            <a:picLocks noChangeAspect="1"/>
          </p:cNvPicPr>
          <p:nvPr/>
        </p:nvPicPr>
        <p:blipFill>
          <a:blip r:embed="rId3"/>
          <a:stretch>
            <a:fillRect/>
          </a:stretch>
        </p:blipFill>
        <p:spPr>
          <a:xfrm>
            <a:off x="0" y="5915024"/>
            <a:ext cx="12222760" cy="942975"/>
          </a:xfrm>
          <a:prstGeom prst="rect">
            <a:avLst/>
          </a:prstGeom>
        </p:spPr>
      </p:pic>
    </p:spTree>
    <p:extLst>
      <p:ext uri="{BB962C8B-B14F-4D97-AF65-F5344CB8AC3E}">
        <p14:creationId xmlns:p14="http://schemas.microsoft.com/office/powerpoint/2010/main" val="8508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F59F-70FB-4F1C-96F7-ACA2234316EA}"/>
              </a:ext>
            </a:extLst>
          </p:cNvPr>
          <p:cNvSpPr>
            <a:spLocks noGrp="1"/>
          </p:cNvSpPr>
          <p:nvPr>
            <p:ph type="title"/>
          </p:nvPr>
        </p:nvSpPr>
        <p:spPr>
          <a:xfrm>
            <a:off x="838200" y="264541"/>
            <a:ext cx="10515600" cy="997331"/>
          </a:xfrm>
        </p:spPr>
        <p:txBody>
          <a:bodyPr>
            <a:normAutofit/>
          </a:bodyPr>
          <a:lstStyle/>
          <a:p>
            <a:pPr algn="ctr"/>
            <a:r>
              <a:rPr lang="en-US" sz="3600" dirty="0">
                <a:solidFill>
                  <a:srgbClr val="0070C0"/>
                </a:solidFill>
                <a:latin typeface="Proxima Nova"/>
                <a:cs typeface="Arial" panose="020B0604020202020204" pitchFamily="34" charset="0"/>
              </a:rPr>
              <a:t>How will your input be used by EPA?</a:t>
            </a:r>
          </a:p>
        </p:txBody>
      </p:sp>
      <p:sp>
        <p:nvSpPr>
          <p:cNvPr id="3" name="Content Placeholder 2">
            <a:extLst>
              <a:ext uri="{FF2B5EF4-FFF2-40B4-BE49-F238E27FC236}">
                <a16:creationId xmlns:a16="http://schemas.microsoft.com/office/drawing/2014/main" id="{77480B6C-8EC5-49A0-BCA9-BD8E72A6E5A0}"/>
              </a:ext>
            </a:extLst>
          </p:cNvPr>
          <p:cNvSpPr>
            <a:spLocks noGrp="1"/>
          </p:cNvSpPr>
          <p:nvPr>
            <p:ph idx="1"/>
          </p:nvPr>
        </p:nvSpPr>
        <p:spPr>
          <a:xfrm>
            <a:off x="679509" y="1498944"/>
            <a:ext cx="11353800" cy="4787075"/>
          </a:xfrm>
        </p:spPr>
        <p:txBody>
          <a:bodyPr>
            <a:normAutofit/>
          </a:bodyPr>
          <a:lstStyle/>
          <a:p>
            <a:pPr marL="0" indent="0">
              <a:buNone/>
            </a:pPr>
            <a:r>
              <a:rPr lang="en-US" sz="2000" b="0" i="0" u="none" strike="noStrike" baseline="0" dirty="0">
                <a:solidFill>
                  <a:srgbClr val="211D1E"/>
                </a:solidFill>
                <a:latin typeface="Proxima Nova"/>
              </a:rPr>
              <a:t>EPA will consider community input as it develops the requirements for power plants. EPA will complete calculations (analysis) on pollution exposures and health effects across potentially affected communities. </a:t>
            </a:r>
          </a:p>
          <a:p>
            <a:pPr marL="0" indent="0">
              <a:buNone/>
            </a:pPr>
            <a:endParaRPr lang="en-US" sz="2000" b="0" i="0" u="none" strike="noStrike" baseline="0" dirty="0">
              <a:solidFill>
                <a:srgbClr val="211D1E"/>
              </a:solidFill>
              <a:latin typeface="Proxima Nova"/>
            </a:endParaRPr>
          </a:p>
          <a:p>
            <a:pPr marL="0" indent="0">
              <a:buNone/>
            </a:pPr>
            <a:r>
              <a:rPr lang="en-US" sz="2000" b="0" i="0" u="none" strike="noStrike" baseline="0" dirty="0">
                <a:solidFill>
                  <a:srgbClr val="211D1E"/>
                </a:solidFill>
                <a:latin typeface="Proxima Nova"/>
              </a:rPr>
              <a:t>EPA will post information for communities to its </a:t>
            </a:r>
            <a:r>
              <a:rPr lang="en-US" sz="2000" b="0" i="0" strike="noStrike" baseline="0" dirty="0">
                <a:latin typeface="Proxima Nova"/>
              </a:rPr>
              <a:t>Supplemental Steam Electric Rule website (https://www.epa.gov/eg/2021-supplemental-steam-electric-rulemaking)</a:t>
            </a:r>
            <a:r>
              <a:rPr lang="en-US" sz="2000" b="0" i="0" u="none" strike="noStrike" baseline="0" dirty="0">
                <a:solidFill>
                  <a:srgbClr val="211D1E"/>
                </a:solidFill>
                <a:latin typeface="Proxima Nova"/>
              </a:rPr>
              <a:t> including:</a:t>
            </a:r>
          </a:p>
          <a:p>
            <a:pPr marL="0" indent="0">
              <a:buNone/>
            </a:pPr>
            <a:endParaRPr lang="en-US" sz="2000" b="0" i="0" u="none" strike="noStrike" baseline="0" dirty="0">
              <a:solidFill>
                <a:srgbClr val="211D1E"/>
              </a:solidFill>
              <a:latin typeface="Proxima Nova"/>
            </a:endParaRPr>
          </a:p>
          <a:p>
            <a:r>
              <a:rPr lang="en-US" sz="2000" b="0" i="0" u="none" strike="noStrike" baseline="0" dirty="0">
                <a:solidFill>
                  <a:srgbClr val="211D1E"/>
                </a:solidFill>
                <a:latin typeface="Proxima Nova"/>
              </a:rPr>
              <a:t>How EPA used the </a:t>
            </a:r>
            <a:r>
              <a:rPr lang="en-US" sz="2000" dirty="0">
                <a:solidFill>
                  <a:srgbClr val="211D1E"/>
                </a:solidFill>
                <a:latin typeface="Proxima Nova"/>
              </a:rPr>
              <a:t>community</a:t>
            </a:r>
            <a:r>
              <a:rPr lang="en-US" sz="2000" b="0" i="0" u="none" strike="noStrike" baseline="0" dirty="0">
                <a:solidFill>
                  <a:srgbClr val="211D1E"/>
                </a:solidFill>
                <a:latin typeface="Proxima Nova"/>
              </a:rPr>
              <a:t> input.</a:t>
            </a:r>
          </a:p>
          <a:p>
            <a:r>
              <a:rPr lang="en-US" sz="2000" b="0" i="0" u="none" strike="noStrike" baseline="0" dirty="0">
                <a:solidFill>
                  <a:srgbClr val="211D1E"/>
                </a:solidFill>
                <a:latin typeface="Proxima Nova"/>
              </a:rPr>
              <a:t>The findings of the analysis.</a:t>
            </a:r>
          </a:p>
          <a:p>
            <a:r>
              <a:rPr lang="en-US" sz="2000" b="0" i="0" u="none" strike="noStrike" baseline="0" dirty="0">
                <a:solidFill>
                  <a:srgbClr val="211D1E"/>
                </a:solidFill>
                <a:latin typeface="Proxima Nova"/>
              </a:rPr>
              <a:t>Next steps in the regulation process.</a:t>
            </a:r>
          </a:p>
          <a:p>
            <a:r>
              <a:rPr lang="en-US" sz="2000" b="0" i="0" u="none" strike="noStrike" baseline="0" dirty="0">
                <a:solidFill>
                  <a:srgbClr val="211D1E"/>
                </a:solidFill>
                <a:latin typeface="Proxima Nova"/>
              </a:rPr>
              <a:t>Opportunities for communities to continue engagement with EPA.</a:t>
            </a:r>
            <a:endParaRPr 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41D14C9-FD39-455B-AF68-1EEB4AC263AF}"/>
              </a:ext>
            </a:extLst>
          </p:cNvPr>
          <p:cNvSpPr txBox="1"/>
          <p:nvPr/>
        </p:nvSpPr>
        <p:spPr>
          <a:xfrm>
            <a:off x="5939547" y="6522803"/>
            <a:ext cx="312906" cy="369332"/>
          </a:xfrm>
          <a:prstGeom prst="rect">
            <a:avLst/>
          </a:prstGeom>
          <a:noFill/>
        </p:spPr>
        <p:txBody>
          <a:bodyPr wrap="none" rtlCol="0">
            <a:spAutoFit/>
          </a:bodyPr>
          <a:lstStyle/>
          <a:p>
            <a:r>
              <a:rPr lang="en-US" dirty="0">
                <a:latin typeface="Century Schoolbook" panose="02040604050505020304" pitchFamily="18" charset="0"/>
              </a:rPr>
              <a:t>5</a:t>
            </a:r>
          </a:p>
        </p:txBody>
      </p:sp>
      <p:pic>
        <p:nvPicPr>
          <p:cNvPr id="5" name="Picture 4">
            <a:extLst>
              <a:ext uri="{FF2B5EF4-FFF2-40B4-BE49-F238E27FC236}">
                <a16:creationId xmlns:a16="http://schemas.microsoft.com/office/drawing/2014/main" id="{C0A84CBD-0828-42D8-A37C-EC450FA8878A}"/>
              </a:ext>
            </a:extLst>
          </p:cNvPr>
          <p:cNvPicPr>
            <a:picLocks noChangeAspect="1"/>
          </p:cNvPicPr>
          <p:nvPr/>
        </p:nvPicPr>
        <p:blipFill>
          <a:blip r:embed="rId3"/>
          <a:stretch>
            <a:fillRect/>
          </a:stretch>
        </p:blipFill>
        <p:spPr>
          <a:xfrm>
            <a:off x="0" y="5915024"/>
            <a:ext cx="12222760" cy="942975"/>
          </a:xfrm>
          <a:prstGeom prst="rect">
            <a:avLst/>
          </a:prstGeom>
        </p:spPr>
      </p:pic>
    </p:spTree>
    <p:extLst>
      <p:ext uri="{BB962C8B-B14F-4D97-AF65-F5344CB8AC3E}">
        <p14:creationId xmlns:p14="http://schemas.microsoft.com/office/powerpoint/2010/main" val="94196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7669-B9F6-46E7-91DC-EA9478E07DD6}"/>
              </a:ext>
            </a:extLst>
          </p:cNvPr>
          <p:cNvSpPr>
            <a:spLocks noGrp="1"/>
          </p:cNvSpPr>
          <p:nvPr>
            <p:ph type="title"/>
          </p:nvPr>
        </p:nvSpPr>
        <p:spPr/>
        <p:txBody>
          <a:bodyPr/>
          <a:lstStyle/>
          <a:p>
            <a:r>
              <a:rPr lang="en-US" dirty="0">
                <a:solidFill>
                  <a:srgbClr val="0070C0"/>
                </a:solidFill>
                <a:latin typeface="Proxima Nova"/>
              </a:rPr>
              <a:t>Discussion</a:t>
            </a:r>
          </a:p>
        </p:txBody>
      </p:sp>
      <p:pic>
        <p:nvPicPr>
          <p:cNvPr id="4" name="Picture 3">
            <a:extLst>
              <a:ext uri="{FF2B5EF4-FFF2-40B4-BE49-F238E27FC236}">
                <a16:creationId xmlns:a16="http://schemas.microsoft.com/office/drawing/2014/main" id="{ED912B6D-F184-46F6-89B6-F0A81A9126F9}"/>
              </a:ext>
            </a:extLst>
          </p:cNvPr>
          <p:cNvPicPr>
            <a:picLocks noChangeAspect="1"/>
          </p:cNvPicPr>
          <p:nvPr/>
        </p:nvPicPr>
        <p:blipFill>
          <a:blip r:embed="rId3"/>
          <a:stretch>
            <a:fillRect/>
          </a:stretch>
        </p:blipFill>
        <p:spPr>
          <a:xfrm>
            <a:off x="0" y="5915024"/>
            <a:ext cx="12222760" cy="942975"/>
          </a:xfrm>
          <a:prstGeom prst="rect">
            <a:avLst/>
          </a:prstGeom>
        </p:spPr>
      </p:pic>
    </p:spTree>
    <p:extLst>
      <p:ext uri="{BB962C8B-B14F-4D97-AF65-F5344CB8AC3E}">
        <p14:creationId xmlns:p14="http://schemas.microsoft.com/office/powerpoint/2010/main" val="748386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LastSyncTimeStamp="2016-08-25T00:16:07.24Z"/>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2022-03-23T19:21:54+00:00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1ad0269c-2511-4159-98ac-392385d4262d">
      <UserInfo>
        <DisplayName>Pritts, Jesse</DisplayName>
        <AccountId>428</AccountId>
        <AccountType/>
      </UserInfo>
      <UserInfo>
        <DisplayName>Benware, Richard</DisplayName>
        <AccountId>10832</AccountId>
        <AccountType/>
      </UserInfo>
      <UserInfo>
        <DisplayName>Hessenauer, Meghan</DisplayName>
        <AccountId>1346</AccountId>
        <AccountType/>
      </UserInfo>
      <UserInfo>
        <DisplayName>Tripp, Anthony</DisplayName>
        <AccountId>3539</AccountId>
        <AccountType/>
      </UserInfo>
      <UserInfo>
        <DisplayName>Covington, James</DisplayName>
        <AccountId>2654</AccountId>
        <AccountType/>
      </UserInfo>
      <UserInfo>
        <DisplayName>Dempsey, Sean</DisplayName>
        <AccountId>18536</AccountId>
        <AccountType/>
      </UserInfo>
      <UserInfo>
        <DisplayName>Beczek, Michal</DisplayName>
        <AccountId>18535</AccountId>
        <AccountType/>
      </UserInfo>
      <UserInfo>
        <DisplayName>Monsarrat, Julia</DisplayName>
        <AccountId>16432</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BA4D9AD3DD17E459F45C5B2047DFB3A" ma:contentTypeVersion="8" ma:contentTypeDescription="Create a new document." ma:contentTypeScope="" ma:versionID="0dbde0ef214b4953e61152f8f116c8c3">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cc8e3dac-e091-467b-b4e9-3dac10d9f071" xmlns:ns6="1ad0269c-2511-4159-98ac-392385d4262d" targetNamespace="http://schemas.microsoft.com/office/2006/metadata/properties" ma:root="true" ma:fieldsID="c38c85f035be66e503f074f7da48102a" ns1:_="" ns2:_="" ns3:_="" ns4:_="" ns5:_="" ns6:_="">
    <xsd:import namespace="http://schemas.microsoft.com/sharepoint/v3"/>
    <xsd:import namespace="4ffa91fb-a0ff-4ac5-b2db-65c790d184a4"/>
    <xsd:import namespace="http://schemas.microsoft.com/sharepoint.v3"/>
    <xsd:import namespace="http://schemas.microsoft.com/sharepoint/v3/fields"/>
    <xsd:import namespace="cc8e3dac-e091-467b-b4e9-3dac10d9f071"/>
    <xsd:import namespace="1ad0269c-2511-4159-98ac-392385d4262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9e5fc3-0796-456f-a58e-d4ef9f2e0eb8}" ma:internalName="TaxCatchAllLabel" ma:readOnly="true" ma:showField="CatchAllDataLabel" ma:web="1ad0269c-2511-4159-98ac-392385d4262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9e5fc3-0796-456f-a58e-d4ef9f2e0eb8}" ma:internalName="TaxCatchAll" ma:showField="CatchAllData" ma:web="1ad0269c-2511-4159-98ac-392385d4262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8e3dac-e091-467b-b4e9-3dac10d9f071"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d0269c-2511-4159-98ac-392385d4262d"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9F0BBA-4C2C-46ED-AECF-3028BAB14CD3}">
  <ds:schemaRefs>
    <ds:schemaRef ds:uri="Microsoft.SharePoint.Taxonomy.ContentTypeSync"/>
  </ds:schemaRefs>
</ds:datastoreItem>
</file>

<file path=customXml/itemProps2.xml><?xml version="1.0" encoding="utf-8"?>
<ds:datastoreItem xmlns:ds="http://schemas.openxmlformats.org/officeDocument/2006/customXml" ds:itemID="{3F5A662D-3B4E-44FB-BB76-019B2FEE0C8F}">
  <ds:schemaRefs>
    <ds:schemaRef ds:uri="http://schemas.microsoft.com/sharepoint/v3/contenttype/forms"/>
  </ds:schemaRefs>
</ds:datastoreItem>
</file>

<file path=customXml/itemProps3.xml><?xml version="1.0" encoding="utf-8"?>
<ds:datastoreItem xmlns:ds="http://schemas.openxmlformats.org/officeDocument/2006/customXml" ds:itemID="{5EAA8CC7-21C9-41EC-925D-A01C521639FC}">
  <ds:schemaRefs>
    <ds:schemaRef ds:uri="cc8e3dac-e091-467b-b4e9-3dac10d9f071"/>
    <ds:schemaRef ds:uri="http://schemas.microsoft.com/sharepoint/v3/fields"/>
    <ds:schemaRef ds:uri="http://schemas.microsoft.com/office/2006/documentManagement/types"/>
    <ds:schemaRef ds:uri="http://purl.org/dc/terms/"/>
    <ds:schemaRef ds:uri="1ad0269c-2511-4159-98ac-392385d4262d"/>
    <ds:schemaRef ds:uri="4ffa91fb-a0ff-4ac5-b2db-65c790d184a4"/>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dcmitype/"/>
    <ds:schemaRef ds:uri="http://purl.org/dc/elements/1.1/"/>
  </ds:schemaRefs>
</ds:datastoreItem>
</file>

<file path=customXml/itemProps4.xml><?xml version="1.0" encoding="utf-8"?>
<ds:datastoreItem xmlns:ds="http://schemas.openxmlformats.org/officeDocument/2006/customXml" ds:itemID="{408363E5-96DF-4FC7-904E-C4FF5A168D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cc8e3dac-e091-467b-b4e9-3dac10d9f071"/>
    <ds:schemaRef ds:uri="1ad0269c-2511-4159-98ac-392385d42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2993</TotalTime>
  <Words>889</Words>
  <Application>Microsoft Office PowerPoint</Application>
  <PresentationFormat>Widescreen</PresentationFormat>
  <Paragraphs>96</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Schoolbook</vt:lpstr>
      <vt:lpstr>Proxima Nova</vt:lpstr>
      <vt:lpstr>Office Theme</vt:lpstr>
      <vt:lpstr>PowerPoint Presentation</vt:lpstr>
      <vt:lpstr>Zoom Meeting Housekeeping</vt:lpstr>
      <vt:lpstr>Why are we here? (Introduction)</vt:lpstr>
      <vt:lpstr>What is the Effluent Limitations Guidelines Program?</vt:lpstr>
      <vt:lpstr>What is the Supplemental Steam Electric Rule?</vt:lpstr>
      <vt:lpstr>What are the types of polluted water?</vt:lpstr>
      <vt:lpstr>Why does your community’s input matter?</vt:lpstr>
      <vt:lpstr>How will your input be used by EPA?</vt:lpstr>
      <vt:lpstr>Discussion</vt:lpstr>
      <vt:lpstr>PowerPoint Presentation</vt:lpstr>
      <vt:lpstr>Appendix</vt:lpstr>
      <vt:lpstr>EPA’s Statutory Authority</vt:lpstr>
      <vt:lpstr>Technology-Based Effluent Limitations</vt:lpstr>
      <vt:lpstr>Water Quality-Based Effluent 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Monsarrat, Julia</dc:creator>
  <cp:lastModifiedBy>Sara Bossenbroek</cp:lastModifiedBy>
  <cp:revision>67</cp:revision>
  <dcterms:created xsi:type="dcterms:W3CDTF">2022-03-22T14:00:27Z</dcterms:created>
  <dcterms:modified xsi:type="dcterms:W3CDTF">2022-05-09T18:14:33Z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0x0101003BA4D9AD3DD17E459F45C5B2047DFB3A</vt:lpwstr>
  </property>
  <property fmtid="{D5CDD505-2E9C-101B-9397-08002B2CF9AE}" pid="3" name="TaxKeyword">
    <vt:lpwstr/>
  </property>
</Properties>
</file>